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115"/>
  </p:notesMasterIdLst>
  <p:handoutMasterIdLst>
    <p:handoutMasterId r:id="rId116"/>
  </p:handoutMasterIdLst>
  <p:sldIdLst>
    <p:sldId id="889" r:id="rId2"/>
    <p:sldId id="708" r:id="rId3"/>
    <p:sldId id="742" r:id="rId4"/>
    <p:sldId id="663" r:id="rId5"/>
    <p:sldId id="717" r:id="rId6"/>
    <p:sldId id="741" r:id="rId7"/>
    <p:sldId id="664" r:id="rId8"/>
    <p:sldId id="666" r:id="rId9"/>
    <p:sldId id="707" r:id="rId10"/>
    <p:sldId id="734" r:id="rId11"/>
    <p:sldId id="709" r:id="rId12"/>
    <p:sldId id="712" r:id="rId13"/>
    <p:sldId id="743" r:id="rId14"/>
    <p:sldId id="744" r:id="rId15"/>
    <p:sldId id="746" r:id="rId16"/>
    <p:sldId id="747" r:id="rId17"/>
    <p:sldId id="713" r:id="rId18"/>
    <p:sldId id="722" r:id="rId19"/>
    <p:sldId id="714" r:id="rId20"/>
    <p:sldId id="719" r:id="rId21"/>
    <p:sldId id="748" r:id="rId22"/>
    <p:sldId id="720" r:id="rId23"/>
    <p:sldId id="723" r:id="rId24"/>
    <p:sldId id="724" r:id="rId25"/>
    <p:sldId id="727" r:id="rId26"/>
    <p:sldId id="725" r:id="rId27"/>
    <p:sldId id="751" r:id="rId28"/>
    <p:sldId id="750" r:id="rId29"/>
    <p:sldId id="753" r:id="rId30"/>
    <p:sldId id="755" r:id="rId31"/>
    <p:sldId id="732" r:id="rId32"/>
    <p:sldId id="756" r:id="rId33"/>
    <p:sldId id="757" r:id="rId34"/>
    <p:sldId id="758" r:id="rId35"/>
    <p:sldId id="726" r:id="rId36"/>
    <p:sldId id="728" r:id="rId37"/>
    <p:sldId id="761" r:id="rId38"/>
    <p:sldId id="762" r:id="rId39"/>
    <p:sldId id="853" r:id="rId40"/>
    <p:sldId id="854" r:id="rId41"/>
    <p:sldId id="855" r:id="rId42"/>
    <p:sldId id="856" r:id="rId43"/>
    <p:sldId id="857" r:id="rId44"/>
    <p:sldId id="858" r:id="rId45"/>
    <p:sldId id="859" r:id="rId46"/>
    <p:sldId id="860" r:id="rId47"/>
    <p:sldId id="861" r:id="rId48"/>
    <p:sldId id="862" r:id="rId49"/>
    <p:sldId id="890" r:id="rId50"/>
    <p:sldId id="863" r:id="rId51"/>
    <p:sldId id="864" r:id="rId52"/>
    <p:sldId id="865" r:id="rId53"/>
    <p:sldId id="866" r:id="rId54"/>
    <p:sldId id="867" r:id="rId55"/>
    <p:sldId id="868" r:id="rId56"/>
    <p:sldId id="869" r:id="rId57"/>
    <p:sldId id="870" r:id="rId58"/>
    <p:sldId id="871" r:id="rId59"/>
    <p:sldId id="872" r:id="rId60"/>
    <p:sldId id="873" r:id="rId61"/>
    <p:sldId id="874" r:id="rId62"/>
    <p:sldId id="875" r:id="rId63"/>
    <p:sldId id="876" r:id="rId64"/>
    <p:sldId id="877" r:id="rId65"/>
    <p:sldId id="878" r:id="rId66"/>
    <p:sldId id="879" r:id="rId67"/>
    <p:sldId id="880" r:id="rId68"/>
    <p:sldId id="881" r:id="rId69"/>
    <p:sldId id="891" r:id="rId70"/>
    <p:sldId id="882" r:id="rId71"/>
    <p:sldId id="883" r:id="rId72"/>
    <p:sldId id="884" r:id="rId73"/>
    <p:sldId id="885" r:id="rId74"/>
    <p:sldId id="886" r:id="rId75"/>
    <p:sldId id="887" r:id="rId76"/>
    <p:sldId id="888" r:id="rId77"/>
    <p:sldId id="892" r:id="rId78"/>
    <p:sldId id="893" r:id="rId79"/>
    <p:sldId id="894" r:id="rId80"/>
    <p:sldId id="895" r:id="rId81"/>
    <p:sldId id="896" r:id="rId82"/>
    <p:sldId id="897" r:id="rId83"/>
    <p:sldId id="898" r:id="rId84"/>
    <p:sldId id="899" r:id="rId85"/>
    <p:sldId id="900" r:id="rId86"/>
    <p:sldId id="763" r:id="rId87"/>
    <p:sldId id="764" r:id="rId88"/>
    <p:sldId id="765" r:id="rId89"/>
    <p:sldId id="766" r:id="rId90"/>
    <p:sldId id="767" r:id="rId91"/>
    <p:sldId id="768" r:id="rId92"/>
    <p:sldId id="769" r:id="rId93"/>
    <p:sldId id="770" r:id="rId94"/>
    <p:sldId id="771" r:id="rId95"/>
    <p:sldId id="772" r:id="rId96"/>
    <p:sldId id="901" r:id="rId97"/>
    <p:sldId id="902" r:id="rId98"/>
    <p:sldId id="903" r:id="rId99"/>
    <p:sldId id="904" r:id="rId100"/>
    <p:sldId id="905" r:id="rId101"/>
    <p:sldId id="906" r:id="rId102"/>
    <p:sldId id="907" r:id="rId103"/>
    <p:sldId id="908" r:id="rId104"/>
    <p:sldId id="909" r:id="rId105"/>
    <p:sldId id="910" r:id="rId106"/>
    <p:sldId id="911" r:id="rId107"/>
    <p:sldId id="917" r:id="rId108"/>
    <p:sldId id="912" r:id="rId109"/>
    <p:sldId id="918" r:id="rId110"/>
    <p:sldId id="913" r:id="rId111"/>
    <p:sldId id="914" r:id="rId112"/>
    <p:sldId id="915" r:id="rId113"/>
    <p:sldId id="916" r:id="rId114"/>
  </p:sldIdLst>
  <p:sldSz cx="9144000" cy="6858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2" autoAdjust="0"/>
    <p:restoredTop sz="59436" autoAdjust="0"/>
  </p:normalViewPr>
  <p:slideViewPr>
    <p:cSldViewPr>
      <p:cViewPr>
        <p:scale>
          <a:sx n="80" d="100"/>
          <a:sy n="80" d="100"/>
        </p:scale>
        <p:origin x="1542" y="126"/>
      </p:cViewPr>
      <p:guideLst>
        <p:guide orient="horz" pos="2112"/>
        <p:guide pos="2832"/>
      </p:guideLst>
    </p:cSldViewPr>
  </p:slideViewPr>
  <p:outlineViewPr>
    <p:cViewPr>
      <p:scale>
        <a:sx n="33" d="100"/>
        <a:sy n="33" d="100"/>
      </p:scale>
      <p:origin x="0" y="9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9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DB477DC-9B57-423F-B6A1-BA95BC94F8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1902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7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18A8F6E-C08D-4370-B351-7490271A31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87162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A8F6E-C08D-4370-B351-7490271A312F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2649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2375EE-7A7E-481C-AAAB-006D7F232413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04709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A983AF2-8578-4FB2-A696-226D3D321FB9}" type="slidenum">
              <a:rPr lang="en-US" altLang="en-US"/>
              <a:pPr>
                <a:spcBef>
                  <a:spcPct val="0"/>
                </a:spcBef>
              </a:pPr>
              <a:t>101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9135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27DE9B4-4862-49EA-A031-86212F518B91}" type="slidenum">
              <a:rPr lang="en-US" altLang="en-US"/>
              <a:pPr>
                <a:spcBef>
                  <a:spcPct val="0"/>
                </a:spcBef>
              </a:pPr>
              <a:t>102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12463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58C16D3-DB27-4085-88AC-BE5D9464F1B3}" type="slidenum">
              <a:rPr lang="en-US" altLang="en-US"/>
              <a:pPr>
                <a:spcBef>
                  <a:spcPct val="0"/>
                </a:spcBef>
              </a:pPr>
              <a:t>103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76422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8B578A-F3CB-4AA9-B80D-C5F77F1373D3}" type="slidenum">
              <a:rPr lang="en-US" altLang="en-US"/>
              <a:pPr>
                <a:spcBef>
                  <a:spcPct val="0"/>
                </a:spcBef>
              </a:pPr>
              <a:t>104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1152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A68F15D-CF0F-488D-8BDE-ABC137C32B8F}" type="slidenum">
              <a:rPr lang="en-US" altLang="en-US"/>
              <a:pPr>
                <a:spcBef>
                  <a:spcPct val="0"/>
                </a:spcBef>
              </a:pPr>
              <a:t>105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7413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82D5A3E-3F2B-4EC2-8986-C6950221B7CF}" type="slidenum">
              <a:rPr lang="en-US" altLang="en-US"/>
              <a:pPr>
                <a:spcBef>
                  <a:spcPct val="0"/>
                </a:spcBef>
              </a:pPr>
              <a:t>106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27130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145A68-9EF6-4A74-B603-6C0BBF881B13}" type="slidenum">
              <a:rPr lang="en-US" altLang="en-US"/>
              <a:pPr>
                <a:spcBef>
                  <a:spcPct val="0"/>
                </a:spcBef>
              </a:pPr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96547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349D704-DB5E-41B5-9CC4-7EE3D5EAD788}" type="slidenum">
              <a:rPr lang="en-US" altLang="en-US"/>
              <a:pPr>
                <a:spcBef>
                  <a:spcPct val="0"/>
                </a:spcBef>
              </a:pPr>
              <a:t>110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23752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4EC89F-5D1E-442E-AFE0-BC03C988ED69}" type="slidenum">
              <a:rPr lang="en-US" altLang="en-US"/>
              <a:pPr>
                <a:spcBef>
                  <a:spcPct val="0"/>
                </a:spcBef>
              </a:pPr>
              <a:t>111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5871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2C69AAF-5E88-4008-ACE6-83BC1CA364A4}" type="slidenum">
              <a:rPr lang="en-US" altLang="en-US"/>
              <a:pPr>
                <a:spcBef>
                  <a:spcPct val="0"/>
                </a:spcBef>
              </a:pPr>
              <a:t>112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518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E99A9F-2BAD-4A09-9937-C0842D34FCC1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1912880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557FB23-87FE-488E-B1D8-CDB24F79411E}" type="slidenum">
              <a:rPr lang="en-US" altLang="en-US"/>
              <a:pPr>
                <a:spcBef>
                  <a:spcPct val="0"/>
                </a:spcBef>
              </a:pPr>
              <a:t>113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382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BB4DF5-CA38-4D1D-9DD6-10D5AE52BC40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5554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BBD79D0-AA0A-4D2D-9E6D-7482726BA1D3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45530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B87273-F64F-4A5A-BD3F-0BDE490A694B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3034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BE0A1B1-4BBA-4E76-9E8A-92B438E6405B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90448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6D6E7AB-760F-41B5-A91D-9596320D3CB3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92830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050EBD9-B461-4A56-8CFB-F73EDDC4EA40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9069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85F4F1-F321-4F0B-9DE8-15CAD04BBD0D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41229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F4728FC-EF9B-4A31-94D5-9BDBE2AF71DF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87609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B7D1CB6-613B-48CE-8277-2A0C685928D3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02327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7BAC69-7F45-4CD7-8FB6-80632689858B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051851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8527DEB-69BB-4010-8FED-002BA6F43380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53563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AF6B4EA-E206-458C-9C1B-0B989097817B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99873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5A611F2-A8F3-4480-8315-B3D97F08295B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34527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DDDB51C-AF33-4E98-81E0-876ECE8FA1DD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98222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63A8D1-3B25-45D9-B3B0-DA2E97B2F921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85851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40020BC-7C28-4450-A7E0-D63D4E5CFAF4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3050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E7C9B3-0822-49A3-BBE5-198BCBC1B8AE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1908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A36621C-0916-4599-816E-BD61F6EE49A4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087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41EE9EE-A9F4-4596-B7CC-321D6D3705F4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63511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180F7BD-E7DB-484B-8446-821F6D5F238F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53788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B880405-CB0B-4ED8-99D3-A360F1D828F0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79685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A546BCD-B078-4E1B-B4C1-9148DEF738CB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103677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93A765C-B773-4F66-A972-A69DE5AAD6E9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17327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D2803F3-6107-4D7B-902E-C76CD2600B1F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0609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6B59C99-5459-4E7C-983D-478EA165C457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05561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F0394D-2F22-4E21-A9AE-7D9646587F0B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56464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27FA232-67F7-4030-935F-3B7D5E7CC15F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19692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256F545-A4B5-43EE-AA95-6017CA2AB6CC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99507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06E4F98-0C0A-4457-8329-69F1C1827E83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37825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35A30E-BFCB-4BE6-A32E-93F188F69E04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3130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87F3D86-1102-4A88-A817-501738F0396D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6950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8ED110-8563-4757-8E60-49F73C3478B9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41595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F4A8A90-E440-4867-8DCF-A678DC37058B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3028825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CD4D23F-4B3D-44E4-B484-475133E3CB35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87470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4F5F312-137A-420A-B830-CEFE6D5970A3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10277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6A13FD4-1638-472F-A5D0-0F9547C9A585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03071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1746FBB-D9EE-4F74-91C4-9654DFAF7414}" type="slidenum">
              <a:rPr lang="en-US" altLang="en-US" smtClean="0"/>
              <a:pPr>
                <a:spcBef>
                  <a:spcPct val="0"/>
                </a:spcBef>
              </a:pPr>
              <a:t>45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96176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B3C7F9E-2654-470C-9A6A-CF0F6E077C9D}" type="slidenum">
              <a:rPr lang="en-US" altLang="en-US" smtClean="0"/>
              <a:pPr>
                <a:spcBef>
                  <a:spcPct val="0"/>
                </a:spcBef>
              </a:pPr>
              <a:t>46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5826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FB37E83-B511-4324-BC65-1368DF59EF50}" type="slidenum">
              <a:rPr lang="en-US" altLang="en-US" smtClean="0"/>
              <a:pPr>
                <a:spcBef>
                  <a:spcPct val="0"/>
                </a:spcBef>
              </a:pPr>
              <a:t>47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4370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99AE817-B81B-4C29-BDDB-4716799CA597}" type="slidenum">
              <a:rPr lang="en-US" altLang="en-US" smtClean="0"/>
              <a:pPr>
                <a:spcBef>
                  <a:spcPct val="0"/>
                </a:spcBef>
              </a:pPr>
              <a:t>48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62491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8A8F6E-C08D-4370-B351-7490271A312F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5391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11A6969-71BC-4F22-AB83-A9CEC5062FCB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8741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DDBDBEA-51D3-463C-B9B4-6E29712DF8AA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6503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274EEF5-DE4F-407F-99DB-38A3E1E29CF1}" type="slidenum">
              <a:rPr lang="en-US" altLang="en-US" smtClean="0"/>
              <a:pPr>
                <a:spcBef>
                  <a:spcPct val="0"/>
                </a:spcBef>
              </a:pPr>
              <a:t>51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45493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E00470-ADB6-4064-83D6-B472E98D7259}" type="slidenum">
              <a:rPr lang="en-US" altLang="en-US" smtClean="0"/>
              <a:pPr>
                <a:spcBef>
                  <a:spcPct val="0"/>
                </a:spcBef>
              </a:pPr>
              <a:t>52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3081483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675A999-10AD-4C57-8AF4-9A2680B24C2D}" type="slidenum">
              <a:rPr lang="en-US" altLang="en-US" smtClean="0"/>
              <a:pPr>
                <a:spcBef>
                  <a:spcPct val="0"/>
                </a:spcBef>
              </a:pPr>
              <a:t>53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322425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386E9D7-1856-4BBC-9ADE-1FE154656DDE}" type="slidenum">
              <a:rPr lang="en-US" altLang="en-US" smtClean="0"/>
              <a:pPr>
                <a:spcBef>
                  <a:spcPct val="0"/>
                </a:spcBef>
              </a:pPr>
              <a:t>54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709662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15BECFD-5DA0-41A8-B69C-01EEEFA07EC1}" type="slidenum">
              <a:rPr lang="en-US" altLang="en-US" smtClean="0"/>
              <a:pPr>
                <a:spcBef>
                  <a:spcPct val="0"/>
                </a:spcBef>
              </a:pPr>
              <a:t>55</a:t>
            </a:fld>
            <a:endParaRPr lang="en-US" altLang="en-US" smtClean="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2943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DD1A253-B8A2-48B6-A5E2-F8F87B2C97D9}" type="slidenum">
              <a:rPr lang="en-US" altLang="en-US" smtClean="0"/>
              <a:pPr>
                <a:spcBef>
                  <a:spcPct val="0"/>
                </a:spcBef>
              </a:pPr>
              <a:t>56</a:t>
            </a:fld>
            <a:endParaRPr lang="en-US" altLang="en-US" smtClean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11572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FCF4810-DB50-4332-87C3-804D91FD3630}" type="slidenum">
              <a:rPr lang="en-US" altLang="en-US" smtClean="0"/>
              <a:pPr>
                <a:spcBef>
                  <a:spcPct val="0"/>
                </a:spcBef>
              </a:pPr>
              <a:t>57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068025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82A0FD-9352-47CC-8F4F-695585C73644}" type="slidenum">
              <a:rPr lang="en-US" altLang="en-US" smtClean="0"/>
              <a:pPr>
                <a:spcBef>
                  <a:spcPct val="0"/>
                </a:spcBef>
              </a:pPr>
              <a:t>58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045595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4DBE392-67F8-44C1-B023-170F12756B30}" type="slidenum">
              <a:rPr lang="en-US" altLang="en-US" smtClean="0"/>
              <a:pPr>
                <a:spcBef>
                  <a:spcPct val="0"/>
                </a:spcBef>
              </a:pPr>
              <a:t>59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575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AA1908-A82B-4395-A05C-E20AB2F94C90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779979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83CE4EC-C843-4A06-A8D5-035F39B9980C}" type="slidenum">
              <a:rPr lang="en-US" altLang="en-US" smtClean="0"/>
              <a:pPr>
                <a:spcBef>
                  <a:spcPct val="0"/>
                </a:spcBef>
              </a:pPr>
              <a:t>60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86342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ED8D0F-5A42-4E65-B9C7-51E00B9E18A3}" type="slidenum">
              <a:rPr lang="en-US" altLang="en-US" smtClean="0"/>
              <a:pPr>
                <a:spcBef>
                  <a:spcPct val="0"/>
                </a:spcBef>
              </a:pPr>
              <a:t>61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67941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BA89EA8-11D5-44F3-B54C-CF174E106A56}" type="slidenum">
              <a:rPr lang="en-US" altLang="en-US" smtClean="0"/>
              <a:pPr>
                <a:spcBef>
                  <a:spcPct val="0"/>
                </a:spcBef>
              </a:pPr>
              <a:t>62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393693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39704F5-1345-4099-9784-1EC66AB2A6C6}" type="slidenum">
              <a:rPr lang="en-US" altLang="en-US" smtClean="0"/>
              <a:pPr>
                <a:spcBef>
                  <a:spcPct val="0"/>
                </a:spcBef>
              </a:pPr>
              <a:t>63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017711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CFE3208-56AB-430F-97CE-8F179F4891F1}" type="slidenum">
              <a:rPr lang="en-US" altLang="en-US" smtClean="0"/>
              <a:pPr>
                <a:spcBef>
                  <a:spcPct val="0"/>
                </a:spcBef>
              </a:pPr>
              <a:t>64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913268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aseline="0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E1A80AE-F705-4098-9579-55CBCA845718}" type="slidenum">
              <a:rPr lang="en-US" altLang="en-US" smtClean="0"/>
              <a:pPr>
                <a:spcBef>
                  <a:spcPct val="0"/>
                </a:spcBef>
              </a:pPr>
              <a:t>65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009784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FB0C02C-A657-4665-9C36-A0A631C02B18}" type="slidenum">
              <a:rPr lang="en-US" altLang="en-US" smtClean="0"/>
              <a:pPr>
                <a:spcBef>
                  <a:spcPct val="0"/>
                </a:spcBef>
              </a:pPr>
              <a:t>66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754661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EC5859D-C12B-44B0-86AE-CA787CDC56AB}" type="slidenum">
              <a:rPr lang="en-US" altLang="en-US" smtClean="0"/>
              <a:pPr>
                <a:spcBef>
                  <a:spcPct val="0"/>
                </a:spcBef>
              </a:pPr>
              <a:t>67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300053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83BB951-25B4-42C5-92E9-DF2023E5D381}" type="slidenum">
              <a:rPr lang="en-US" altLang="en-US" smtClean="0"/>
              <a:pPr>
                <a:spcBef>
                  <a:spcPct val="0"/>
                </a:spcBef>
              </a:pPr>
              <a:t>68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660795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5B8A2AC-4E6C-4AFA-BD81-F5EB26D99A03}" type="slidenum">
              <a:rPr lang="en-US" altLang="en-US" smtClean="0"/>
              <a:pPr>
                <a:spcBef>
                  <a:spcPct val="0"/>
                </a:spcBef>
              </a:pPr>
              <a:t>70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7578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82FBA07-35FD-4CB5-A148-30945FB0D8E7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11336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0277D04-0348-4151-BE43-7474BA7237AA}" type="slidenum">
              <a:rPr lang="en-US" altLang="en-US" smtClean="0"/>
              <a:pPr>
                <a:spcBef>
                  <a:spcPct val="0"/>
                </a:spcBef>
              </a:pPr>
              <a:t>71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72809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C1DE527-6428-4B89-80CD-49E10A893E26}" type="slidenum">
              <a:rPr lang="en-US" altLang="en-US" smtClean="0"/>
              <a:pPr>
                <a:spcBef>
                  <a:spcPct val="0"/>
                </a:spcBef>
              </a:pPr>
              <a:t>72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834578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F77384B-73BD-4735-A74F-C8795FDAF3F2}" type="slidenum">
              <a:rPr lang="en-US" altLang="en-US" smtClean="0"/>
              <a:pPr>
                <a:spcBef>
                  <a:spcPct val="0"/>
                </a:spcBef>
              </a:pPr>
              <a:t>73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260264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8071960-49DD-4887-88DF-DA71B5225589}" type="slidenum">
              <a:rPr lang="en-US" altLang="en-US" smtClean="0"/>
              <a:pPr>
                <a:spcBef>
                  <a:spcPct val="0"/>
                </a:spcBef>
              </a:pPr>
              <a:t>74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663268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DC9FF6F-7D9C-4A63-B581-EC59E3519A69}" type="slidenum">
              <a:rPr lang="en-US" altLang="en-US" smtClean="0"/>
              <a:pPr>
                <a:spcBef>
                  <a:spcPct val="0"/>
                </a:spcBef>
              </a:pPr>
              <a:t>75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648167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D0F4897-40BA-4E11-8A21-B96EB6A7AD33}" type="slidenum">
              <a:rPr lang="en-US" altLang="en-US" smtClean="0"/>
              <a:pPr>
                <a:spcBef>
                  <a:spcPct val="0"/>
                </a:spcBef>
              </a:pPr>
              <a:t>76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715227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DD02380-3012-4BBC-891D-15576B01ACE1}" type="slidenum">
              <a:rPr lang="en-US" altLang="en-US"/>
              <a:pPr>
                <a:spcBef>
                  <a:spcPct val="0"/>
                </a:spcBef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7818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1487E3F-5D76-4CA8-AD42-FF01059E8F86}" type="slidenum">
              <a:rPr lang="en-US" altLang="en-US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01045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88EF8B8-E289-4B53-81E0-867280F2FC8B}" type="slidenum">
              <a:rPr lang="en-US" altLang="en-US"/>
              <a:pPr>
                <a:spcBef>
                  <a:spcPct val="0"/>
                </a:spcBef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4213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D195142-F654-4486-88FD-F4C72DFCA86D}" type="slidenum">
              <a:rPr lang="en-US" altLang="en-US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987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65684D1-890C-42B4-A1DA-8BEB1F7C7D2F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6468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50BB6667-4014-45C0-93A6-687A5BB5722A}" type="slidenum">
              <a:rPr lang="en-US" altLang="en-US"/>
              <a:pPr>
                <a:spcBef>
                  <a:spcPct val="0"/>
                </a:spcBef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5314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5D34B9-A39F-4FED-B1C0-34C5B9C1344D}" type="slidenum">
              <a:rPr lang="en-US" altLang="en-US"/>
              <a:pPr>
                <a:spcBef>
                  <a:spcPct val="0"/>
                </a:spcBef>
              </a:pPr>
              <a:t>82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04875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AB5B9B9-7CE4-4EE6-A316-5E3428DE6067}" type="slidenum">
              <a:rPr lang="en-US" altLang="en-US"/>
              <a:pPr>
                <a:spcBef>
                  <a:spcPct val="0"/>
                </a:spcBef>
              </a:pPr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81963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77B5D83-DD22-4F89-ACBC-289DD90BF0E5}" type="slidenum">
              <a:rPr lang="en-US" altLang="en-US"/>
              <a:pPr>
                <a:spcBef>
                  <a:spcPct val="0"/>
                </a:spcBef>
              </a:pPr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70165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93BD8CE5-29A1-4B20-A3F8-7FAE741183EF}" type="slidenum">
              <a:rPr lang="en-US" altLang="en-US"/>
              <a:pPr>
                <a:spcBef>
                  <a:spcPct val="0"/>
                </a:spcBef>
              </a:pPr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26259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947E302-DFDB-49ED-BD29-6A5335A159D9}" type="slidenum">
              <a:rPr lang="en-US" altLang="en-US" smtClean="0"/>
              <a:pPr>
                <a:spcBef>
                  <a:spcPct val="0"/>
                </a:spcBef>
              </a:pPr>
              <a:t>86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819165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2F1285F-429D-4F3A-B2B6-4A4879F04BFC}" type="slidenum">
              <a:rPr lang="en-US" altLang="en-US" smtClean="0"/>
              <a:pPr>
                <a:spcBef>
                  <a:spcPct val="0"/>
                </a:spcBef>
              </a:pPr>
              <a:t>87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328840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5B5FB7-A283-462C-BB80-8EF803CC8276}" type="slidenum">
              <a:rPr lang="en-US" altLang="en-US" smtClean="0"/>
              <a:pPr>
                <a:spcBef>
                  <a:spcPct val="0"/>
                </a:spcBef>
              </a:pPr>
              <a:t>88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4292301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E3F773E-7816-4E0A-A819-BE18BC5D0D41}" type="slidenum">
              <a:rPr lang="en-US" altLang="en-US" smtClean="0"/>
              <a:pPr>
                <a:spcBef>
                  <a:spcPct val="0"/>
                </a:spcBef>
              </a:pPr>
              <a:t>89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90140404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3BB4511-50BC-435C-9FA5-DBC804D3DA0F}" type="slidenum">
              <a:rPr lang="en-US" altLang="en-US" smtClean="0"/>
              <a:pPr>
                <a:spcBef>
                  <a:spcPct val="0"/>
                </a:spcBef>
              </a:pPr>
              <a:t>90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50943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836D117-83C5-43AE-989D-328A5E1097D0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349285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2C5F03F-B308-4D7D-852E-D6D749F24F39}" type="slidenum">
              <a:rPr lang="en-US" altLang="en-US" smtClean="0"/>
              <a:pPr>
                <a:spcBef>
                  <a:spcPct val="0"/>
                </a:spcBef>
              </a:pPr>
              <a:t>91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0769307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D5476BBF-3E5C-45E5-862D-726F18598A83}" type="slidenum">
              <a:rPr lang="en-US" altLang="en-US" smtClean="0"/>
              <a:pPr>
                <a:spcBef>
                  <a:spcPct val="0"/>
                </a:spcBef>
              </a:pPr>
              <a:t>92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360307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0BC428C-79EB-49EF-84F4-4E718BD57F08}" type="slidenum">
              <a:rPr lang="en-US" altLang="en-US" smtClean="0"/>
              <a:pPr>
                <a:spcBef>
                  <a:spcPct val="0"/>
                </a:spcBef>
              </a:pPr>
              <a:t>93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90595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61EC809-8C90-4023-AC60-DF456352C98D}" type="slidenum">
              <a:rPr lang="en-US" altLang="en-US" smtClean="0"/>
              <a:pPr>
                <a:spcBef>
                  <a:spcPct val="0"/>
                </a:spcBef>
              </a:pPr>
              <a:t>94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964547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5882717-FF67-488E-8D56-7F9DABCA7D67}" type="slidenum">
              <a:rPr lang="en-US" altLang="en-US" smtClean="0"/>
              <a:pPr>
                <a:spcBef>
                  <a:spcPct val="0"/>
                </a:spcBef>
              </a:pPr>
              <a:t>95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77291203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3780B29-FA68-4BFC-821A-A8F7835D262F}" type="slidenum">
              <a:rPr lang="en-US" altLang="en-US"/>
              <a:pPr>
                <a:spcBef>
                  <a:spcPct val="0"/>
                </a:spcBef>
              </a:pPr>
              <a:t>96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8610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B2E5A2C-D4A5-4938-869E-D472B1B92A49}" type="slidenum">
              <a:rPr lang="en-US" altLang="en-US"/>
              <a:pPr>
                <a:spcBef>
                  <a:spcPct val="0"/>
                </a:spcBef>
              </a:pPr>
              <a:t>97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4394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36DA30-CB62-46B1-B431-483CC5AAD9D9}" type="slidenum">
              <a:rPr lang="en-US" altLang="en-US"/>
              <a:pPr>
                <a:spcBef>
                  <a:spcPct val="0"/>
                </a:spcBef>
              </a:pPr>
              <a:t>98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5516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B6F6F9B5-EBA9-4197-9EB2-696DACDB7B77}" type="slidenum">
              <a:rPr lang="en-US" altLang="en-US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2967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82EFB83-6857-4E49-873C-E03F7752D773}" type="slidenum">
              <a:rPr lang="en-US" altLang="en-US"/>
              <a:pPr>
                <a:spcBef>
                  <a:spcPct val="0"/>
                </a:spcBef>
              </a:pPr>
              <a:t>100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4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" name="Group 1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0" name="Rectangle 3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4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15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8" name="Rectangle 11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Line 12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6317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3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19DC1-9670-469F-8250-B3D8A75ECE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526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B0CAD9-1476-4229-BCA0-E9223D6C1E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66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7813"/>
            <a:ext cx="19431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7813"/>
            <a:ext cx="56769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77463D-CAD8-415D-AA2B-3589F5DD9B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44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D93F6-EE5C-4D3C-8A19-876E77F626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7056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ADEAC-03FE-4DAF-A980-AC033AD587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744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7A7E5-20E1-4C11-8F5C-8A3146765D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43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2106F0-F7C3-4B3B-B6C3-35AD513B4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07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B1A3F-F0D3-44AC-A7EB-439658624D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03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29633-30EB-4639-AB21-F7B12D0CF6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371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84FAD-9106-4ADD-867A-B24414AD30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287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3F9377-6AA4-411C-9AE9-6299186979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40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2"/>
          <p:cNvGrpSpPr>
            <a:grpSpLocks/>
          </p:cNvGrpSpPr>
          <p:nvPr/>
        </p:nvGrpSpPr>
        <p:grpSpPr bwMode="auto">
          <a:xfrm>
            <a:off x="0" y="0"/>
            <a:ext cx="8686800" cy="4876800"/>
            <a:chOff x="0" y="0"/>
            <a:chExt cx="5472" cy="3072"/>
          </a:xfrm>
        </p:grpSpPr>
        <p:sp>
          <p:nvSpPr>
            <p:cNvPr id="1033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8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1034" name="Group 11"/>
            <p:cNvGrpSpPr>
              <a:grpSpLocks/>
            </p:cNvGrpSpPr>
            <p:nvPr/>
          </p:nvGrpSpPr>
          <p:grpSpPr bwMode="auto">
            <a:xfrm>
              <a:off x="240" y="893"/>
              <a:ext cx="5232" cy="115"/>
              <a:chOff x="240" y="893"/>
              <a:chExt cx="5232" cy="115"/>
            </a:xfrm>
          </p:grpSpPr>
          <p:sp>
            <p:nvSpPr>
              <p:cNvPr id="1035" name="Rectangle 2"/>
              <p:cNvSpPr>
                <a:spLocks noChangeArrowheads="1"/>
              </p:cNvSpPr>
              <p:nvPr/>
            </p:nvSpPr>
            <p:spPr bwMode="auto">
              <a:xfrm>
                <a:off x="4320" y="893"/>
                <a:ext cx="1152" cy="11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36" name="Line 4"/>
              <p:cNvSpPr>
                <a:spLocks noChangeShapeType="1"/>
              </p:cNvSpPr>
              <p:nvPr/>
            </p:nvSpPr>
            <p:spPr bwMode="auto">
              <a:xfrm>
                <a:off x="240" y="941"/>
                <a:ext cx="5232" cy="0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7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77724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62151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51575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5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215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23D60BC5-FCA9-4B87-8564-44808BCC03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>
            <a:off x="0" y="48768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0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 sz="23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jpeg"/><Relationship Id="rId4" Type="http://schemas.openxmlformats.org/officeDocument/2006/relationships/image" Target="../media/image14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jpeg"/><Relationship Id="rId4" Type="http://schemas.openxmlformats.org/officeDocument/2006/relationships/image" Target="../media/image1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Body Systems</a:t>
            </a:r>
            <a:endParaRPr lang="en-US" dirty="0"/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Section III: 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7D1E7BC-7DAE-4084-9FF9-4B747522C5B5}" type="slidenum">
              <a:rPr lang="en-US" altLang="en-US" smtClean="0"/>
              <a:pPr/>
              <a:t>1</a:t>
            </a:fld>
            <a:endParaRPr lang="en-US" altLang="en-US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6525" y="2969535"/>
            <a:ext cx="3851275" cy="3796257"/>
          </a:xfrm>
          <a:ln w="12700">
            <a:solidFill>
              <a:srgbClr val="7F7F7F"/>
            </a:solidFill>
            <a:miter lim="800000"/>
            <a:headEnd/>
            <a:tailEnd/>
          </a:ln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Arms and Legs</a:t>
            </a:r>
          </a:p>
        </p:txBody>
      </p:sp>
      <p:sp>
        <p:nvSpPr>
          <p:cNvPr id="2253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0473A2-E07D-4BB1-8BE1-FA7E4B01C158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000" smtClean="0"/>
          </a:p>
        </p:txBody>
      </p:sp>
      <p:pic>
        <p:nvPicPr>
          <p:cNvPr id="225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4374607" cy="297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14401" y="1461570"/>
            <a:ext cx="37048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Arm Bones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Upper Arm: </a:t>
            </a:r>
            <a:r>
              <a:rPr lang="en-US" dirty="0" err="1" smtClean="0"/>
              <a:t>Humerus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Lower Arm: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Radius (attaches to thumb)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Ulna (attaches to pinkie)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456" y="4751387"/>
            <a:ext cx="44913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Leg Bones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Thighbone: Femur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Kneecap: Patella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Lower Leg: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Tibia/Shin: attaches to inside ankle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Fibula: attaches to outside ankle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Male Reproduction System</a:t>
            </a:r>
          </a:p>
        </p:txBody>
      </p:sp>
      <p:pic>
        <p:nvPicPr>
          <p:cNvPr id="70659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4267200" cy="40116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Content Placeholder 8" descr="penis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18463" y="1600200"/>
            <a:ext cx="3468337" cy="3485535"/>
          </a:xfrm>
          <a:ln w="1270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52878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Testes, Prostate, Sperm</a:t>
            </a:r>
          </a:p>
        </p:txBody>
      </p:sp>
      <p:pic>
        <p:nvPicPr>
          <p:cNvPr id="7270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3512"/>
            <a:ext cx="3970020" cy="51782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Content Placeholder 4" descr="sperm.jp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3200" y="3916296"/>
            <a:ext cx="2467897" cy="2865503"/>
          </a:xfrm>
          <a:noFill/>
          <a:ln w="12700">
            <a:solidFill>
              <a:srgbClr val="7F7F7F"/>
            </a:solidFill>
          </a:ln>
        </p:spPr>
      </p:pic>
      <p:pic>
        <p:nvPicPr>
          <p:cNvPr id="72709" name="Picture 5" descr="prosta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03512"/>
            <a:ext cx="2438400" cy="221389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08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Male Reproductive Words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87805"/>
              </p:ext>
            </p:extLst>
          </p:nvPr>
        </p:nvGraphicFramePr>
        <p:xfrm>
          <a:off x="685800" y="1572895"/>
          <a:ext cx="26670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219200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Balano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Glans Penis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Orcho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Orchido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Testicle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Prostato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Prostate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Spermato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Sperm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Testo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Testicle(s)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214592"/>
              </p:ext>
            </p:extLst>
          </p:nvPr>
        </p:nvGraphicFramePr>
        <p:xfrm>
          <a:off x="4238625" y="1572895"/>
          <a:ext cx="4191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2667000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Abbreviation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Benign</a:t>
                      </a:r>
                      <a:r>
                        <a:rPr lang="en-US" sz="1400" baseline="0" dirty="0" smtClean="0"/>
                        <a:t> Prostatic Hypertrophy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FTA-ABS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Blood Test for Syphilis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Gonorrhea, Gonococcus 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PSA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Prostate-Specific Antigen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Testicular Self-Examination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TUR(P)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Transurethral</a:t>
                      </a:r>
                      <a:r>
                        <a:rPr lang="en-US" sz="1400" baseline="0" dirty="0" smtClean="0"/>
                        <a:t> Resection of the Prostate Gland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24" name="Picture 4" descr="http://static1.squarespace.com/static/51c32aade4b0b485e95a58cc/t/530cdb4ee4b0ee383970e3e8/1393351505479/self-ex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514725"/>
            <a:ext cx="3343275" cy="3343275"/>
          </a:xfrm>
          <a:prstGeom prst="rect">
            <a:avLst/>
          </a:prstGeom>
          <a:noFill/>
          <a:ln w="12700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http://emp.co.id/Photo/blog/209_1_3-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3950335"/>
            <a:ext cx="4453805" cy="2907665"/>
          </a:xfrm>
          <a:prstGeom prst="rect">
            <a:avLst/>
          </a:prstGeom>
          <a:noFill/>
          <a:ln w="12700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Fertilization</a:t>
            </a:r>
          </a:p>
        </p:txBody>
      </p:sp>
      <p:pic>
        <p:nvPicPr>
          <p:cNvPr id="76803" name="Content Placeholder 3" descr="sperm with egg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600200"/>
            <a:ext cx="3966444" cy="3810000"/>
          </a:xfrm>
          <a:ln w="12700">
            <a:solidFill>
              <a:srgbClr val="7F7F7F"/>
            </a:solidFill>
          </a:ln>
        </p:spPr>
      </p:pic>
      <p:pic>
        <p:nvPicPr>
          <p:cNvPr id="76804" name="Picture 5" descr="sperm and eg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654" y="1600200"/>
            <a:ext cx="4404346" cy="3810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7778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Conception to Implantation</a:t>
            </a:r>
          </a:p>
        </p:txBody>
      </p:sp>
      <p:pic>
        <p:nvPicPr>
          <p:cNvPr id="78851" name="Content Placeholder 3" descr="conception2implantatio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4900" y="1559265"/>
            <a:ext cx="6934200" cy="5243654"/>
          </a:xfrm>
          <a:ln w="1270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5266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Embryo to Fetus</a:t>
            </a:r>
          </a:p>
        </p:txBody>
      </p:sp>
      <p:pic>
        <p:nvPicPr>
          <p:cNvPr id="80899" name="Picture 5" descr="fetal developm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391400" cy="529601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5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Pregnancy and Birth</a:t>
            </a:r>
          </a:p>
        </p:txBody>
      </p:sp>
      <p:pic>
        <p:nvPicPr>
          <p:cNvPr id="82947" name="Content Placeholder 7" descr="pregnancy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577975"/>
            <a:ext cx="4876800" cy="3247366"/>
          </a:xfrm>
          <a:ln w="12700">
            <a:solidFill>
              <a:srgbClr val="7F7F7F"/>
            </a:solidFill>
          </a:ln>
        </p:spPr>
      </p:pic>
      <p:pic>
        <p:nvPicPr>
          <p:cNvPr id="82948" name="Picture 9" descr="birth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96379"/>
            <a:ext cx="3890478" cy="35702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9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982503"/>
            <a:ext cx="4343400" cy="1806429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38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Immune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B1A3F-F0D3-44AC-A7EB-439658624D8F}" type="slidenum">
              <a:rPr lang="en-US" altLang="en-US" smtClean="0"/>
              <a:pPr>
                <a:defRPr/>
              </a:pPr>
              <a:t>107</a:t>
            </a:fld>
            <a:endParaRPr lang="en-US" altLang="en-US"/>
          </a:p>
        </p:txBody>
      </p:sp>
      <p:pic>
        <p:nvPicPr>
          <p:cNvPr id="52228" name="Picture 4" descr="https://www.aids.gov/images/aids-infographics/immune-system101-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87" y="1555565"/>
            <a:ext cx="5511626" cy="5226235"/>
          </a:xfrm>
          <a:prstGeom prst="rect">
            <a:avLst/>
          </a:prstGeom>
          <a:noFill/>
          <a:ln w="12700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171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>
                <a:ea typeface="ＭＳ Ｐゴシック" panose="020B0600070205080204" pitchFamily="34" charset="-128"/>
              </a:rPr>
              <a:t>Immune System Function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24000"/>
            <a:ext cx="7772400" cy="4530725"/>
          </a:xfrm>
        </p:spPr>
        <p:txBody>
          <a:bodyPr/>
          <a:lstStyle/>
          <a:p>
            <a:pPr>
              <a:buFont typeface="Wingdings" charset="2"/>
              <a:buChar char="n"/>
              <a:defRPr/>
            </a:pPr>
            <a:r>
              <a:rPr lang="en-US" sz="2400" dirty="0" smtClean="0"/>
              <a:t>Protect from pathogens</a:t>
            </a:r>
          </a:p>
          <a:p>
            <a:pPr>
              <a:buFont typeface="Wingdings" charset="2"/>
              <a:buChar char="n"/>
              <a:defRPr/>
            </a:pPr>
            <a:r>
              <a:rPr lang="en-US" sz="2400" dirty="0" smtClean="0"/>
              <a:t>Immune response: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Triggered by invading antigens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B-lymphocytes produce antibodies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Antibodies are blood proteins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sz="1600" dirty="0" err="1" smtClean="0"/>
              <a:t>Immunoglobulins</a:t>
            </a:r>
            <a:r>
              <a:rPr lang="en-US" sz="1600" dirty="0" smtClean="0"/>
              <a:t> – </a:t>
            </a:r>
            <a:r>
              <a:rPr lang="en-US" sz="1600" dirty="0" err="1" smtClean="0"/>
              <a:t>IgG</a:t>
            </a:r>
            <a:endParaRPr lang="en-US" sz="1600" dirty="0" smtClean="0"/>
          </a:p>
          <a:p>
            <a:pPr lvl="2">
              <a:buFont typeface="Wingdings" charset="2"/>
              <a:buChar char="n"/>
              <a:defRPr/>
            </a:pPr>
            <a:r>
              <a:rPr lang="en-US" sz="1600" dirty="0" smtClean="0"/>
              <a:t>Migrate to site of infection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sz="1600" dirty="0" smtClean="0"/>
              <a:t>Destroy antigen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T-</a:t>
            </a:r>
            <a:r>
              <a:rPr lang="en-US" sz="2000" dirty="0" err="1" smtClean="0"/>
              <a:t>lymphocyctes</a:t>
            </a:r>
            <a:r>
              <a:rPr lang="en-US" sz="2000" dirty="0" smtClean="0"/>
              <a:t> circulate in blood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Autoimmune disorders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Hypersensitivity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sz="1600" dirty="0" smtClean="0"/>
              <a:t>Overresponse </a:t>
            </a:r>
            <a:r>
              <a:rPr lang="en-US" sz="1600" dirty="0" smtClean="0"/>
              <a:t>to allergen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sz="1600" dirty="0" smtClean="0"/>
              <a:t>Anaphylactic shock</a:t>
            </a:r>
          </a:p>
          <a:p>
            <a:pPr marL="0" indent="0">
              <a:buFont typeface="Wingdings" charset="2"/>
              <a:buNone/>
              <a:defRPr/>
            </a:pPr>
            <a:endParaRPr lang="en-US" sz="2400" dirty="0" smtClean="0"/>
          </a:p>
        </p:txBody>
      </p:sp>
      <p:sp>
        <p:nvSpPr>
          <p:cNvPr id="8499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29B6D0-E04A-4E1E-948C-7E2F7062FD46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1946889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Integumentary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B1A3F-F0D3-44AC-A7EB-439658624D8F}" type="slidenum">
              <a:rPr lang="en-US" altLang="en-US" smtClean="0"/>
              <a:pPr>
                <a:defRPr/>
              </a:pPr>
              <a:t>109</a:t>
            </a:fld>
            <a:endParaRPr lang="en-US" altLang="en-US"/>
          </a:p>
        </p:txBody>
      </p:sp>
      <p:pic>
        <p:nvPicPr>
          <p:cNvPr id="53250" name="Picture 2" descr="http://72abfb7c1a8a71411901-4a3d306595cd09781b35fe13ebdb4f63.r27.cf2.rackcdn.com/87zIAtDN5V_1398734864358.jpg?rasterSignature=6dd8bccfb7914f33d8c30af6896ced5a&amp;theme=Five%20Seven%20Five&amp;imageFilter=fal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619250"/>
            <a:ext cx="6781800" cy="5086350"/>
          </a:xfrm>
          <a:prstGeom prst="rect">
            <a:avLst/>
          </a:prstGeom>
          <a:noFill/>
          <a:ln w="12700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10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381000" y="277813"/>
            <a:ext cx="8305800" cy="1143000"/>
          </a:xfrm>
        </p:spPr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Hands and Feet</a:t>
            </a:r>
          </a:p>
        </p:txBody>
      </p:sp>
      <p:pic>
        <p:nvPicPr>
          <p:cNvPr id="24579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5475" y="1573213"/>
            <a:ext cx="4170363" cy="4343400"/>
          </a:xfrm>
          <a:ln w="12700">
            <a:solidFill>
              <a:srgbClr val="7F7F7F"/>
            </a:solidFill>
            <a:miter lim="800000"/>
            <a:headEnd/>
            <a:tailEnd/>
          </a:ln>
        </p:spPr>
      </p:pic>
      <p:pic>
        <p:nvPicPr>
          <p:cNvPr id="24580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5838" y="1573213"/>
            <a:ext cx="4321175" cy="4349750"/>
          </a:xfrm>
          <a:ln w="12700">
            <a:solidFill>
              <a:srgbClr val="7F7F7F"/>
            </a:solidFill>
            <a:miter lim="800000"/>
            <a:headEnd/>
            <a:tailEnd/>
          </a:ln>
        </p:spPr>
      </p:pic>
      <p:sp>
        <p:nvSpPr>
          <p:cNvPr id="2458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47353D7-A175-47D7-825E-BB2C05C81D1C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>
                <a:ea typeface="ＭＳ Ｐゴシック" panose="020B0600070205080204" pitchFamily="34" charset="-128"/>
              </a:rPr>
              <a:t>Integumentary System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8191500" cy="4876800"/>
          </a:xfrm>
        </p:spPr>
        <p:txBody>
          <a:bodyPr/>
          <a:lstStyle/>
          <a:p>
            <a:pPr eaLnBrk="1" hangingPunct="1"/>
            <a:r>
              <a:rPr lang="en-US" altLang="en-US" sz="2000" dirty="0" smtClean="0">
                <a:ea typeface="ＭＳ Ｐゴシック" panose="020B0600070205080204" pitchFamily="34" charset="-128"/>
              </a:rPr>
              <a:t>Skin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and its appendages, hair, nails, glands</a:t>
            </a:r>
          </a:p>
          <a:p>
            <a:pPr marL="952500" lvl="1" indent="-495300" eaLnBrk="1" hangingPunct="1"/>
            <a:r>
              <a:rPr lang="en-US" altLang="en-US" sz="1800" dirty="0" smtClean="0">
                <a:ea typeface="ＭＳ Ｐゴシック" panose="020B0600070205080204" pitchFamily="34" charset="-128"/>
              </a:rPr>
              <a:t>Largest body system</a:t>
            </a:r>
          </a:p>
          <a:p>
            <a:pPr marL="952500" lvl="1" indent="-495300" eaLnBrk="1" hangingPunct="1"/>
            <a:r>
              <a:rPr lang="en-US" altLang="en-US" sz="1800" dirty="0" smtClean="0">
                <a:ea typeface="ＭＳ Ｐゴシック" panose="020B0600070205080204" pitchFamily="34" charset="-128"/>
              </a:rPr>
              <a:t>15% of body weight</a:t>
            </a:r>
          </a:p>
          <a:p>
            <a:pPr marL="952500" lvl="1" indent="-495300" eaLnBrk="1" hangingPunct="1"/>
            <a:r>
              <a:rPr lang="en-US" altLang="en-US" sz="1800" dirty="0" smtClean="0">
                <a:ea typeface="ＭＳ Ｐゴシック" panose="020B0600070205080204" pitchFamily="34" charset="-128"/>
              </a:rPr>
              <a:t>3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layers:</a:t>
            </a:r>
          </a:p>
          <a:p>
            <a:pPr marL="1352550" lvl="2" indent="-495300" eaLnBrk="1" hangingPunct="1"/>
            <a:r>
              <a:rPr lang="en-US" altLang="en-US" sz="1600" b="1" dirty="0" smtClean="0">
                <a:ea typeface="ＭＳ Ｐゴシック" panose="020B0600070205080204" pitchFamily="34" charset="-128"/>
              </a:rPr>
              <a:t>Epidermis</a:t>
            </a:r>
            <a:r>
              <a:rPr lang="en-US" altLang="en-US" sz="1500" dirty="0" smtClean="0">
                <a:ea typeface="ＭＳ Ｐゴシック" panose="020B0600070205080204" pitchFamily="34" charset="-128"/>
              </a:rPr>
              <a:t>,</a:t>
            </a:r>
          </a:p>
          <a:p>
            <a:pPr marL="1352550" lvl="2" indent="-495300" eaLnBrk="1" hangingPunct="1"/>
            <a:r>
              <a:rPr lang="en-US" altLang="en-US" sz="1600" b="1" dirty="0" smtClean="0">
                <a:ea typeface="ＭＳ Ｐゴシック" panose="020B0600070205080204" pitchFamily="34" charset="-128"/>
              </a:rPr>
              <a:t>Dermis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, </a:t>
            </a:r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pPr marL="1352550" lvl="2" indent="-495300" eaLnBrk="1" hangingPunct="1"/>
            <a:r>
              <a:rPr lang="en-US" altLang="en-US" sz="1600" b="1" dirty="0" smtClean="0">
                <a:ea typeface="ＭＳ Ｐゴシック" panose="020B0600070205080204" pitchFamily="34" charset="-128"/>
              </a:rPr>
              <a:t>Hypodermis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, subcutaneous fat</a:t>
            </a:r>
          </a:p>
          <a:p>
            <a:pPr eaLnBrk="1" hangingPunct="1"/>
            <a:r>
              <a:rPr lang="en-US" altLang="en-US" sz="2000" dirty="0" smtClean="0">
                <a:ea typeface="ＭＳ Ｐゴシック" panose="020B0600070205080204" pitchFamily="34" charset="-128"/>
              </a:rPr>
              <a:t>Protect from bacteria and viruses,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toxins</a:t>
            </a:r>
          </a:p>
          <a:p>
            <a:pPr eaLnBrk="1" hangingPunct="1"/>
            <a:r>
              <a:rPr lang="en-US" altLang="en-US" sz="2000" dirty="0" smtClean="0">
                <a:ea typeface="ＭＳ Ｐゴシック" panose="020B0600070205080204" pitchFamily="34" charset="-128"/>
              </a:rPr>
              <a:t>Protects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from sun’s ultraviolet rays, melanin provides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color</a:t>
            </a:r>
          </a:p>
          <a:p>
            <a:pPr eaLnBrk="1" hangingPunct="1"/>
            <a:r>
              <a:rPr lang="en-US" altLang="en-US" sz="2000" dirty="0" smtClean="0">
                <a:ea typeface="ＭＳ Ｐゴシック" panose="020B0600070205080204" pitchFamily="34" charset="-128"/>
              </a:rPr>
              <a:t>Sense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the outside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world: acts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a sensory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receptor</a:t>
            </a:r>
          </a:p>
          <a:p>
            <a:pPr eaLnBrk="1" hangingPunct="1"/>
            <a:r>
              <a:rPr lang="en-US" altLang="en-US" sz="2000" dirty="0" smtClean="0">
                <a:ea typeface="ＭＳ Ｐゴシック" panose="020B0600070205080204" pitchFamily="34" charset="-128"/>
              </a:rPr>
              <a:t>Regulates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the body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temperature</a:t>
            </a:r>
          </a:p>
          <a:p>
            <a:pPr eaLnBrk="1" hangingPunct="1"/>
            <a:r>
              <a:rPr lang="en-US" altLang="en-US" sz="2000" dirty="0" smtClean="0">
                <a:ea typeface="ＭＳ Ｐゴシック" panose="020B0600070205080204" pitchFamily="34" charset="-128"/>
              </a:rPr>
              <a:t>Eliminates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bodily wastes through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perspiration</a:t>
            </a:r>
          </a:p>
          <a:p>
            <a:pPr eaLnBrk="1" hangingPunct="1"/>
            <a:r>
              <a:rPr lang="en-US" altLang="en-US" sz="2000" dirty="0" smtClean="0">
                <a:ea typeface="ＭＳ Ｐゴシック" panose="020B0600070205080204" pitchFamily="34" charset="-128"/>
              </a:rPr>
              <a:t>After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sun exposure, synthesizes chemical for Vitamin D production</a:t>
            </a:r>
          </a:p>
          <a:p>
            <a:pPr marL="952500" lvl="1" indent="-495300" eaLnBrk="1" hangingPunct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8704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851740-CFE0-47BB-9450-436D0E75375F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237204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>
                <a:ea typeface="ＭＳ Ｐゴシック" panose="020B0600070205080204" pitchFamily="34" charset="-128"/>
              </a:rPr>
              <a:t>Skin Structure</a:t>
            </a:r>
          </a:p>
        </p:txBody>
      </p:sp>
      <p:pic>
        <p:nvPicPr>
          <p:cNvPr id="89091" name="Picture 6" descr="Skin_Anatom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524000"/>
            <a:ext cx="5410200" cy="52720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09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78C8BB-855B-4C58-8A20-934780A7ED76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val="41340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Skin Words –Roots &amp; Abbrev.</a:t>
            </a:r>
          </a:p>
        </p:txBody>
      </p:sp>
      <p:sp>
        <p:nvSpPr>
          <p:cNvPr id="9114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AA74B3F-5A63-4545-AC90-AA6CAC36B84A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en-US" sz="100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51504"/>
              </p:ext>
            </p:extLst>
          </p:nvPr>
        </p:nvGraphicFramePr>
        <p:xfrm>
          <a:off x="762000" y="1600200"/>
          <a:ext cx="3048000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Adipo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Lipo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Fat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Albin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White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Cauto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Burn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Cutaneo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Skin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Dermo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Demato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Skin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Erythro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Hidro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Sweat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Histo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Tissue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Kerato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Hard, Horn-like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Myco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Fungus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Onycho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Nails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Pilo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Tricho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Hair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Sclero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Hard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Xantho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Yellow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Xero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56385"/>
              </p:ext>
            </p:extLst>
          </p:nvPr>
        </p:nvGraphicFramePr>
        <p:xfrm>
          <a:off x="4114800" y="1600200"/>
          <a:ext cx="4572000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3124200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Abbreviation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Biopsy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Decub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Decubitus</a:t>
                      </a:r>
                      <a:r>
                        <a:rPr lang="en-US" sz="1400" baseline="0" dirty="0" smtClean="0"/>
                        <a:t> Ulcer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Derm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Dermatology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Frozen Section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I&amp;D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Incision &amp; Drainage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LE, SLE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Systemic Lupus</a:t>
                      </a:r>
                      <a:r>
                        <a:rPr lang="en-US" sz="1400" baseline="0" dirty="0" smtClean="0"/>
                        <a:t> Erythematosus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Subq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Subcutaneous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Transcutaneous Electrical Nerve Stimulation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Ung.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Ointment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Ultraviolet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XP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Xeroderma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Pigmentosum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536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Common Skin Words</a:t>
            </a:r>
          </a:p>
        </p:txBody>
      </p:sp>
      <p:sp>
        <p:nvSpPr>
          <p:cNvPr id="9318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E7C786-A792-46B6-B7D4-4EB9FEFD8D18}" type="slidenum">
              <a:rPr lang="en-US" altLang="en-US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US" altLang="en-US" sz="100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924101"/>
              </p:ext>
            </p:extLst>
          </p:nvPr>
        </p:nvGraphicFramePr>
        <p:xfrm>
          <a:off x="685800" y="1600200"/>
          <a:ext cx="3962400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2438400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Lesion Word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Area of Injury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Abrasion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Scrape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Abscess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Collection of Pus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Fissure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Crack in Skin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Cyst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Sac, Pouch of Fluid 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Laceration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Tear in Skin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Polyp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Stalk-like</a:t>
                      </a:r>
                      <a:r>
                        <a:rPr lang="en-US" sz="1400" baseline="0" dirty="0" smtClean="0"/>
                        <a:t> Growth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Ulcer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Open Sore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Wheal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Raised Lesion, itch</a:t>
                      </a:r>
                      <a:r>
                        <a:rPr lang="en-US" sz="1400" baseline="0" dirty="0" smtClean="0"/>
                        <a:t> (hives, bites)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Blister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Lesion with fluid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Bulla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Big Blister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Comedo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Pimple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Pustule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Small Abscess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Thin Flakes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Xero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79867"/>
              </p:ext>
            </p:extLst>
          </p:nvPr>
        </p:nvGraphicFramePr>
        <p:xfrm>
          <a:off x="4876800" y="1600200"/>
          <a:ext cx="38100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2438400"/>
              </a:tblGrid>
              <a:tr h="181708"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Pathologies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Albinism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Callus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Carcinoma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Dermatitis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Ecchymosis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Eczema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Gangrene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Hyperhidrosis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Hyperkeratosis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Impetigo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Jock Itch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Kaposi’s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Keloid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Lupus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Melanoma –</a:t>
                      </a:r>
                      <a:r>
                        <a:rPr lang="en-US" sz="1400" baseline="0" dirty="0" smtClean="0"/>
                        <a:t> ABCD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Nevus (mole)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Pediculosis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Psoriasis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Pruritus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Rosacea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Scabies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Scleroderma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Shingles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Tinea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Wart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06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89375"/>
            <a:ext cx="3343275" cy="2181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Title 1"/>
          <p:cNvSpPr>
            <a:spLocks noGrp="1"/>
          </p:cNvSpPr>
          <p:nvPr>
            <p:ph type="title"/>
          </p:nvPr>
        </p:nvSpPr>
        <p:spPr>
          <a:xfrm>
            <a:off x="381000" y="277813"/>
            <a:ext cx="8305800" cy="1143000"/>
          </a:xfrm>
        </p:spPr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Joints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6019800" cy="3352800"/>
          </a:xfrm>
        </p:spPr>
        <p:txBody>
          <a:bodyPr/>
          <a:lstStyle/>
          <a:p>
            <a:r>
              <a:rPr lang="en-US" altLang="en-US" sz="2000" b="1" dirty="0" smtClean="0">
                <a:ea typeface="ＭＳ Ｐゴシック" panose="020B0600070205080204" pitchFamily="34" charset="-128"/>
              </a:rPr>
              <a:t>Fibrous Joint or Sutures: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 immoveable joints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Skull, Pelvis</a:t>
            </a:r>
          </a:p>
          <a:p>
            <a:r>
              <a:rPr lang="en-US" altLang="en-US" sz="2000" b="1" dirty="0" smtClean="0">
                <a:ea typeface="ＭＳ Ｐゴシック" panose="020B0600070205080204" pitchFamily="34" charset="-128"/>
              </a:rPr>
              <a:t>Cartilage or Symphysis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: slightly moveable joint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Vertebrae, Pubis</a:t>
            </a:r>
          </a:p>
          <a:p>
            <a:r>
              <a:rPr lang="en-US" altLang="en-US" sz="2000" b="1" dirty="0" smtClean="0">
                <a:ea typeface="ＭＳ Ｐゴシック" panose="020B0600070205080204" pitchFamily="34" charset="-128"/>
              </a:rPr>
              <a:t>Synovial or Diarthrosis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: freely moveable joint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Shoulder</a:t>
            </a:r>
          </a:p>
          <a:p>
            <a:r>
              <a:rPr lang="en-US" altLang="en-US" sz="2000" b="1" dirty="0" smtClean="0">
                <a:ea typeface="ＭＳ Ｐゴシック" panose="020B0600070205080204" pitchFamily="34" charset="-128"/>
              </a:rPr>
              <a:t>Synovial Joints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: articular capsule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Synovial membrane contains synovial fluid</a:t>
            </a:r>
          </a:p>
          <a:p>
            <a:r>
              <a:rPr lang="en-US" altLang="en-US" sz="2000" b="1" dirty="0" smtClean="0">
                <a:ea typeface="ＭＳ Ｐゴシック" panose="020B0600070205080204" pitchFamily="34" charset="-128"/>
              </a:rPr>
              <a:t>Bursa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: small sacs with synovial fluid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In all classes of joints to cushion friction points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662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641F755-5AFA-428E-BF33-2D6222933937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533400" y="339725"/>
            <a:ext cx="8534400" cy="1143000"/>
          </a:xfrm>
        </p:spPr>
        <p:txBody>
          <a:bodyPr/>
          <a:lstStyle/>
          <a:p>
            <a:pPr algn="ctr"/>
            <a:r>
              <a:rPr lang="en-US" altLang="en-US" sz="3600" smtClean="0">
                <a:ea typeface="ＭＳ Ｐゴシック" panose="020B0600070205080204" pitchFamily="34" charset="-128"/>
              </a:rPr>
              <a:t>Roots &amp; Abbreviations</a:t>
            </a:r>
          </a:p>
        </p:txBody>
      </p:sp>
      <p:sp>
        <p:nvSpPr>
          <p:cNvPr id="2867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561910D-8DA9-4958-A989-A2B42257C7BA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00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05205"/>
              </p:ext>
            </p:extLst>
          </p:nvPr>
        </p:nvGraphicFramePr>
        <p:xfrm>
          <a:off x="762000" y="1616467"/>
          <a:ext cx="32766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</a:tblGrid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Root Word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Blast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Embryonic</a:t>
                      </a:r>
                      <a:r>
                        <a:rPr lang="en-US" sz="1400" baseline="0" dirty="0" smtClean="0"/>
                        <a:t> Stage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Calci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calco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Calcium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Carpo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Wrist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 Break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Costo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Ribs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Cranio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Skull, Cranium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Geno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 Produce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Kyph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Humpback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Lordo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Swayback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Malacia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Softening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Olecran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Elbow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Osteo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Bone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Physis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Growing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Porosis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Porous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Sciolio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Crooked, Bent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Steno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Short, Narrowed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406893"/>
              </p:ext>
            </p:extLst>
          </p:nvPr>
        </p:nvGraphicFramePr>
        <p:xfrm>
          <a:off x="4419600" y="1616467"/>
          <a:ext cx="4267200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211"/>
                <a:gridCol w="2978989"/>
              </a:tblGrid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Abbreviation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C1, C2, C3…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Cervical</a:t>
                      </a:r>
                      <a:r>
                        <a:rPr lang="en-US" sz="1400" baseline="0" dirty="0" smtClean="0"/>
                        <a:t> Vertebrae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DEXA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Dual Energy</a:t>
                      </a:r>
                      <a:r>
                        <a:rPr lang="en-US" sz="1400" baseline="0" dirty="0" smtClean="0"/>
                        <a:t> X-Ray Absorptiometry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Distal</a:t>
                      </a:r>
                      <a:r>
                        <a:rPr lang="en-US" sz="1400" baseline="0" dirty="0" smtClean="0"/>
                        <a:t> Interphalangeal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Fracture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L1,</a:t>
                      </a:r>
                      <a:r>
                        <a:rPr lang="en-US" sz="1400" baseline="0" dirty="0" smtClean="0"/>
                        <a:t> L2, L3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Lumbar</a:t>
                      </a:r>
                      <a:r>
                        <a:rPr lang="en-US" sz="1400" baseline="0" dirty="0" smtClean="0"/>
                        <a:t> Vertebrae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Left Lower Extremity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Left Upper Extremity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Right Lower Extremity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Right Upper Extremity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Sacrum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Hip</a:t>
                      </a:r>
                      <a:r>
                        <a:rPr lang="en-US" sz="1400" baseline="0" dirty="0" smtClean="0"/>
                        <a:t> Arthroplasty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Hip</a:t>
                      </a:r>
                      <a:r>
                        <a:rPr lang="en-US" sz="1400" baseline="0" dirty="0" smtClean="0"/>
                        <a:t> Replacement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TKA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Knee Arthroplasty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TKR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Knee</a:t>
                      </a:r>
                      <a:r>
                        <a:rPr lang="en-US" sz="1400" baseline="0" dirty="0" smtClean="0"/>
                        <a:t> Replacement</a:t>
                      </a:r>
                      <a:endParaRPr lang="en-US" sz="1400" dirty="0"/>
                    </a:p>
                  </a:txBody>
                  <a:tcPr/>
                </a:tc>
              </a:tr>
              <a:tr h="2952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TMJ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Temporomandibular</a:t>
                      </a:r>
                      <a:r>
                        <a:rPr lang="en-US" sz="1400" baseline="0" dirty="0" smtClean="0"/>
                        <a:t> Joint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Pathologies</a:t>
            </a:r>
          </a:p>
        </p:txBody>
      </p:sp>
      <p:pic>
        <p:nvPicPr>
          <p:cNvPr id="3072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93850"/>
            <a:ext cx="2562225" cy="30273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3" y="4719638"/>
            <a:ext cx="1979612" cy="1979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5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D5E1CB-F550-43AD-8915-49E156A83F28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00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85800" y="1579563"/>
          <a:ext cx="4495800" cy="514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  <a:gridCol w="2590800"/>
              </a:tblGrid>
              <a:tr h="3807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Disease Name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07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Osteoporosis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Porous bones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076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Osteomalacia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Soft bones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07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Osteomyelitis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Infection</a:t>
                      </a:r>
                      <a:r>
                        <a:rPr lang="en-US" sz="1400" baseline="0" dirty="0" smtClean="0"/>
                        <a:t> in bone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190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Ewing’s Sarcoma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Malignant</a:t>
                      </a:r>
                      <a:r>
                        <a:rPr lang="en-US" sz="1400" baseline="0" dirty="0" smtClean="0"/>
                        <a:t> Tumor in Children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190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Osteogenic</a:t>
                      </a:r>
                      <a:r>
                        <a:rPr lang="en-US" sz="1400" baseline="0" dirty="0" smtClean="0"/>
                        <a:t> Sarcoma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Tumor from Bone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1904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Osteochondroma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Benign Bone Tumor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190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Paget’s Disease 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Excessive Bone Destruction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190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Spinal Stenosis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Narrowing</a:t>
                      </a:r>
                      <a:r>
                        <a:rPr lang="en-US" sz="1400" baseline="0" dirty="0" smtClean="0"/>
                        <a:t> of Spinal Canal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190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Clubfoot</a:t>
                      </a:r>
                      <a:endParaRPr lang="en-US" sz="1400" dirty="0"/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Foot Turned Inward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9450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Spine Curvature:</a:t>
                      </a:r>
                    </a:p>
                    <a:p>
                      <a:pPr algn="ctr"/>
                      <a:r>
                        <a:rPr lang="en-US" sz="1400" dirty="0" smtClean="0"/>
                        <a:t>Kyphosis</a:t>
                      </a:r>
                    </a:p>
                    <a:p>
                      <a:pPr algn="ctr"/>
                      <a:r>
                        <a:rPr lang="en-US" sz="1400" dirty="0" smtClean="0"/>
                        <a:t>Lordosis</a:t>
                      </a:r>
                    </a:p>
                    <a:p>
                      <a:pPr algn="ctr"/>
                      <a:r>
                        <a:rPr lang="en-US" sz="1400" dirty="0" smtClean="0"/>
                        <a:t>Scoliosis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/>
                    </a:p>
                    <a:p>
                      <a:pPr algn="ctr"/>
                      <a:r>
                        <a:rPr lang="en-US" sz="1400" dirty="0" smtClean="0"/>
                        <a:t>Humpback</a:t>
                      </a:r>
                    </a:p>
                    <a:p>
                      <a:pPr algn="ctr"/>
                      <a:r>
                        <a:rPr lang="en-US" sz="1400" dirty="0" smtClean="0"/>
                        <a:t>Swayback</a:t>
                      </a:r>
                    </a:p>
                    <a:p>
                      <a:pPr algn="ctr"/>
                      <a:r>
                        <a:rPr lang="en-US" sz="1400" dirty="0" smtClean="0"/>
                        <a:t>Sideways</a:t>
                      </a:r>
                      <a:r>
                        <a:rPr lang="en-US" sz="1400" baseline="0" dirty="0" smtClean="0"/>
                        <a:t> Curve</a:t>
                      </a:r>
                      <a:endParaRPr lang="en-US" sz="1400" dirty="0"/>
                    </a:p>
                  </a:txBody>
                  <a:tcPr marT="45729" marB="45729"/>
                </a:tc>
              </a:tr>
              <a:tr h="38076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Fractures</a:t>
                      </a:r>
                    </a:p>
                  </a:txBody>
                  <a:tcPr marT="45729" marB="45729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45729" marB="45729"/>
                </a:tc>
              </a:tr>
            </a:tbl>
          </a:graphicData>
        </a:graphic>
      </p:graphicFrame>
      <p:pic>
        <p:nvPicPr>
          <p:cNvPr id="3076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4748213"/>
            <a:ext cx="1700213" cy="1951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Muscular System</a:t>
            </a:r>
          </a:p>
        </p:txBody>
      </p:sp>
      <p:pic>
        <p:nvPicPr>
          <p:cNvPr id="32771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2133600"/>
            <a:ext cx="3810000" cy="3114675"/>
          </a:xfrm>
          <a:ln w="12700">
            <a:solidFill>
              <a:srgbClr val="7F7F7F"/>
            </a:solidFill>
          </a:ln>
        </p:spPr>
      </p:pic>
      <p:pic>
        <p:nvPicPr>
          <p:cNvPr id="3277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62600" y="1905000"/>
            <a:ext cx="2476500" cy="4000500"/>
          </a:xfrm>
          <a:ln w="12700">
            <a:solidFill>
              <a:srgbClr val="7F7F7F"/>
            </a:solidFill>
          </a:ln>
        </p:spPr>
      </p:pic>
      <p:sp>
        <p:nvSpPr>
          <p:cNvPr id="3277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C385FEA-F008-4E39-926A-19967149EDBE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00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 idx="4294967295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How Many Muscles?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914400" y="1905000"/>
            <a:ext cx="6858000" cy="4225925"/>
          </a:xfrm>
        </p:spPr>
        <p:txBody>
          <a:bodyPr/>
          <a:lstStyle/>
          <a:p>
            <a:pPr>
              <a:buFont typeface="Wingdings" charset="2"/>
              <a:buChar char="n"/>
              <a:defRPr/>
            </a:pPr>
            <a:r>
              <a:rPr lang="en-US" sz="1600" dirty="0" smtClean="0"/>
              <a:t>200 </a:t>
            </a:r>
            <a:r>
              <a:rPr lang="en-US" sz="1600" dirty="0"/>
              <a:t>muscles that might get discussed in a </a:t>
            </a:r>
            <a:r>
              <a:rPr lang="en-US" sz="1600" dirty="0" smtClean="0"/>
              <a:t>gym – </a:t>
            </a:r>
            <a:r>
              <a:rPr lang="en-US" sz="1600" dirty="0" err="1" smtClean="0"/>
              <a:t>glutes</a:t>
            </a:r>
            <a:r>
              <a:rPr lang="en-US" sz="1600" dirty="0" smtClean="0"/>
              <a:t>, </a:t>
            </a:r>
            <a:r>
              <a:rPr lang="en-US" sz="1600" dirty="0" err="1" smtClean="0"/>
              <a:t>pecs</a:t>
            </a:r>
            <a:r>
              <a:rPr lang="en-US" sz="1600" dirty="0" smtClean="0"/>
              <a:t>, </a:t>
            </a:r>
            <a:r>
              <a:rPr lang="en-US" sz="1600" dirty="0" err="1" smtClean="0"/>
              <a:t>delts</a:t>
            </a:r>
            <a:r>
              <a:rPr lang="en-US" sz="1600" dirty="0" smtClean="0"/>
              <a:t>, </a:t>
            </a:r>
            <a:r>
              <a:rPr lang="en-US" sz="1600" dirty="0" err="1" smtClean="0"/>
              <a:t>lats</a:t>
            </a:r>
            <a:r>
              <a:rPr lang="en-US" sz="1600" dirty="0" smtClean="0"/>
              <a:t>, traps, biceps, triceps, hams, quads, etc.</a:t>
            </a:r>
          </a:p>
          <a:p>
            <a:pPr>
              <a:buFont typeface="Wingdings" charset="2"/>
              <a:buChar char="n"/>
              <a:defRPr/>
            </a:pPr>
            <a:r>
              <a:rPr lang="en-US" sz="1600" dirty="0"/>
              <a:t>100 more muscles that are pretty obscure, but any self-respecting massage therapist still knows about </a:t>
            </a:r>
            <a:r>
              <a:rPr lang="en-US" sz="1600" dirty="0" smtClean="0"/>
              <a:t>them</a:t>
            </a:r>
            <a:endParaRPr lang="en-US" sz="1600" dirty="0"/>
          </a:p>
          <a:p>
            <a:pPr>
              <a:buFont typeface="Wingdings" charset="2"/>
              <a:buChar char="n"/>
              <a:defRPr/>
            </a:pPr>
            <a:r>
              <a:rPr lang="en-US" sz="1600" dirty="0" smtClean="0"/>
              <a:t>400 </a:t>
            </a:r>
            <a:r>
              <a:rPr lang="en-US" sz="1600" dirty="0"/>
              <a:t>more muscles that are really </a:t>
            </a:r>
            <a:r>
              <a:rPr lang="en-US" sz="1600" dirty="0" smtClean="0"/>
              <a:t>obscure</a:t>
            </a:r>
            <a:r>
              <a:rPr lang="en-US" sz="1600" dirty="0"/>
              <a:t>, but various specialists know about them, and a handful of them are of special </a:t>
            </a:r>
            <a:r>
              <a:rPr lang="en-US" sz="1600" dirty="0" smtClean="0"/>
              <a:t>interest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/>
              <a:t>	</a:t>
            </a:r>
            <a:r>
              <a:rPr lang="en-US" sz="1600" dirty="0" smtClean="0"/>
              <a:t>		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sz="1600" dirty="0" smtClean="0"/>
              <a:t>PLUS:</a:t>
            </a:r>
            <a:endParaRPr lang="en-US" sz="1600" dirty="0"/>
          </a:p>
          <a:p>
            <a:pPr>
              <a:buFont typeface="Wingdings" charset="2"/>
              <a:buChar char="n"/>
              <a:defRPr/>
            </a:pPr>
            <a:r>
              <a:rPr lang="en-US" sz="1600" dirty="0"/>
              <a:t>several million hair-raising muscles</a:t>
            </a:r>
          </a:p>
          <a:p>
            <a:pPr>
              <a:buFont typeface="Wingdings" charset="2"/>
              <a:buChar char="n"/>
              <a:defRPr/>
            </a:pPr>
            <a:r>
              <a:rPr lang="en-US" sz="1600" dirty="0"/>
              <a:t>several billion smooth muscles cells blended together</a:t>
            </a:r>
          </a:p>
          <a:p>
            <a:pPr>
              <a:buFont typeface="Wingdings" charset="2"/>
              <a:buChar char="n"/>
              <a:defRPr/>
            </a:pPr>
            <a:r>
              <a:rPr lang="en-US" sz="1600" dirty="0"/>
              <a:t>exactly 1 heart muscle</a:t>
            </a:r>
          </a:p>
          <a:p>
            <a:pPr>
              <a:buFont typeface="Wingdings" charset="2"/>
              <a:buChar char="n"/>
              <a:defRPr/>
            </a:pPr>
            <a:r>
              <a:rPr lang="en-US" sz="1600" dirty="0"/>
              <a:t>So I’m going to go with a grand total of approximately 50,100,000,701 muscles, accurate to within 99</a:t>
            </a:r>
            <a:r>
              <a:rPr lang="en-US" sz="1600" dirty="0" smtClean="0"/>
              <a:t>%.</a:t>
            </a:r>
            <a:endParaRPr lang="en-US" sz="1600" dirty="0"/>
          </a:p>
        </p:txBody>
      </p:sp>
      <p:sp>
        <p:nvSpPr>
          <p:cNvPr id="3482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5BE228-03C4-46C6-9C67-D45E1FFEF5C9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Muscular System</a:t>
            </a:r>
          </a:p>
        </p:txBody>
      </p:sp>
      <p:pic>
        <p:nvPicPr>
          <p:cNvPr id="36867" name="Content Placeholder 4" descr="Muscular-System.jp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62239"/>
            <a:ext cx="4038600" cy="5248709"/>
          </a:xfrm>
        </p:spPr>
      </p:pic>
      <p:sp>
        <p:nvSpPr>
          <p:cNvPr id="36868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3 kinds of muscles: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Skeletal muscles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Attached to skeleton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Voluntary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Generate body heat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Cardiac muscle: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Involuntary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Visceral muscles: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Involuntary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Smooth muscle tissue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Found in body organs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Lines abdominal organs</a:t>
            </a:r>
          </a:p>
        </p:txBody>
      </p:sp>
      <p:sp>
        <p:nvSpPr>
          <p:cNvPr id="3686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D0CDE4-E021-4674-A2AF-216873985DFF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More about Muscles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24000"/>
            <a:ext cx="4114800" cy="2670175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	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Composition:</a:t>
            </a:r>
          </a:p>
          <a:p>
            <a:r>
              <a:rPr lang="en-US" altLang="en-US" sz="1600" b="1" dirty="0" smtClean="0">
                <a:ea typeface="ＭＳ Ｐゴシック" panose="020B0600070205080204" pitchFamily="34" charset="-128"/>
              </a:rPr>
              <a:t>Fibers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Groups of muscle cells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Long and slender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Held together by connective tissue into bundles</a:t>
            </a:r>
          </a:p>
          <a:p>
            <a:r>
              <a:rPr lang="en-US" altLang="en-US" sz="1600" b="1" dirty="0" smtClean="0">
                <a:ea typeface="ＭＳ Ｐゴシック" panose="020B0600070205080204" pitchFamily="34" charset="-128"/>
              </a:rPr>
              <a:t>Fascia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Enclose bundles of muscle fibers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Fibrous membrane sheath</a:t>
            </a: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38916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3962400" cy="4953000"/>
          </a:xfrm>
        </p:spPr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Function:</a:t>
            </a:r>
          </a:p>
          <a:p>
            <a:r>
              <a:rPr lang="en-US" altLang="en-US" sz="1600" dirty="0" smtClean="0">
                <a:ea typeface="ＭＳ Ｐゴシック" panose="020B0600070205080204" pitchFamily="34" charset="-128"/>
              </a:rPr>
              <a:t>Often work in pairs</a:t>
            </a:r>
          </a:p>
          <a:p>
            <a:pPr lvl="1"/>
            <a:r>
              <a:rPr lang="en-US" altLang="en-US" sz="1400" b="1" dirty="0" smtClean="0">
                <a:ea typeface="ＭＳ Ｐゴシック" panose="020B0600070205080204" pitchFamily="34" charset="-128"/>
              </a:rPr>
              <a:t>Prime </a:t>
            </a:r>
            <a:r>
              <a:rPr lang="en-US" altLang="en-US" sz="1400" b="1" dirty="0">
                <a:ea typeface="ＭＳ Ｐゴシック" panose="020B0600070205080204" pitchFamily="34" charset="-128"/>
              </a:rPr>
              <a:t>M</a:t>
            </a:r>
            <a:r>
              <a:rPr lang="en-US" altLang="en-US" sz="1400" b="1" dirty="0" smtClean="0">
                <a:ea typeface="ＭＳ Ｐゴシック" panose="020B0600070205080204" pitchFamily="34" charset="-128"/>
              </a:rPr>
              <a:t>over</a:t>
            </a:r>
            <a:r>
              <a:rPr lang="en-US" altLang="en-US" sz="1400" dirty="0" smtClean="0">
                <a:ea typeface="ＭＳ Ｐゴシック" panose="020B0600070205080204" pitchFamily="34" charset="-128"/>
              </a:rPr>
              <a:t>: contracts</a:t>
            </a:r>
          </a:p>
          <a:p>
            <a:pPr lvl="1"/>
            <a:r>
              <a:rPr lang="en-US" altLang="en-US" sz="1400" b="1" dirty="0" smtClean="0">
                <a:ea typeface="ＭＳ Ｐゴシック" panose="020B0600070205080204" pitchFamily="34" charset="-128"/>
              </a:rPr>
              <a:t>Antagonist</a:t>
            </a:r>
            <a:r>
              <a:rPr lang="en-US" altLang="en-US" sz="1400" dirty="0" smtClean="0">
                <a:ea typeface="ＭＳ Ｐゴシック" panose="020B0600070205080204" pitchFamily="34" charset="-128"/>
              </a:rPr>
              <a:t>: relaxes</a:t>
            </a:r>
          </a:p>
          <a:p>
            <a:pPr lvl="1"/>
            <a:r>
              <a:rPr lang="en-US" altLang="en-US" sz="1400" b="1" dirty="0" smtClean="0">
                <a:ea typeface="ＭＳ Ｐゴシック" panose="020B0600070205080204" pitchFamily="34" charset="-128"/>
              </a:rPr>
              <a:t>Flexors</a:t>
            </a:r>
            <a:r>
              <a:rPr lang="en-US" altLang="en-US" sz="1400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en-US" sz="1400" b="1" dirty="0" smtClean="0">
                <a:ea typeface="ＭＳ Ｐゴシック" panose="020B0600070205080204" pitchFamily="34" charset="-128"/>
              </a:rPr>
              <a:t>Extensors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Opposing action</a:t>
            </a:r>
          </a:p>
          <a:p>
            <a:pPr marL="347472">
              <a:spcBef>
                <a:spcPts val="1200"/>
              </a:spcBef>
            </a:pPr>
            <a:r>
              <a:rPr lang="en-US" altLang="en-US" sz="1600" dirty="0" smtClean="0">
                <a:ea typeface="ＭＳ Ｐゴシック" panose="020B0600070205080204" pitchFamily="34" charset="-128"/>
              </a:rPr>
              <a:t>Stimulated by nervous 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Motor impulses from central nervous 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Neuromuscular junction</a:t>
            </a: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>
              <a:spcBef>
                <a:spcPts val="1200"/>
              </a:spcBef>
            </a:pPr>
            <a:r>
              <a:rPr lang="en-US" altLang="en-US" sz="1600" b="1" dirty="0" smtClean="0">
                <a:ea typeface="ＭＳ Ｐゴシック" panose="020B0600070205080204" pitchFamily="34" charset="-128"/>
              </a:rPr>
              <a:t>Muscle Origin</a:t>
            </a:r>
          </a:p>
          <a:p>
            <a:pPr lvl="1">
              <a:spcBef>
                <a:spcPts val="0"/>
              </a:spcBef>
            </a:pPr>
            <a:r>
              <a:rPr lang="en-US" altLang="en-US" sz="1400" dirty="0">
                <a:ea typeface="ＭＳ Ｐゴシック" panose="020B0600070205080204" pitchFamily="34" charset="-128"/>
              </a:rPr>
              <a:t>P</a:t>
            </a:r>
            <a:r>
              <a:rPr lang="en-US" altLang="en-US" sz="1400" dirty="0" smtClean="0">
                <a:ea typeface="ＭＳ Ｐゴシック" panose="020B0600070205080204" pitchFamily="34" charset="-128"/>
              </a:rPr>
              <a:t>oint where it attaches to a bone; tends to be proximal; larger end.</a:t>
            </a:r>
          </a:p>
          <a:p>
            <a:pPr>
              <a:spcBef>
                <a:spcPts val="1200"/>
              </a:spcBef>
            </a:pPr>
            <a:r>
              <a:rPr lang="en-US" altLang="en-US" sz="1600" b="1" dirty="0" smtClean="0">
                <a:ea typeface="ＭＳ Ｐゴシック" panose="020B0600070205080204" pitchFamily="34" charset="-128"/>
              </a:rPr>
              <a:t>Muscle Insertion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</a:t>
            </a:r>
          </a:p>
          <a:p>
            <a:pPr lvl="1">
              <a:spcBef>
                <a:spcPts val="0"/>
              </a:spcBef>
            </a:pPr>
            <a:r>
              <a:rPr lang="en-US" altLang="en-US" sz="1400" dirty="0">
                <a:ea typeface="ＭＳ Ｐゴシック" panose="020B0600070205080204" pitchFamily="34" charset="-128"/>
              </a:rPr>
              <a:t>T</a:t>
            </a:r>
            <a:r>
              <a:rPr lang="en-US" altLang="en-US" sz="1400" dirty="0" smtClean="0">
                <a:ea typeface="ＭＳ Ｐゴシック" panose="020B0600070205080204" pitchFamily="34" charset="-128"/>
              </a:rPr>
              <a:t>he opposite point to the origin; tends to be more distal; smaller end</a:t>
            </a:r>
          </a:p>
        </p:txBody>
      </p:sp>
      <p:sp>
        <p:nvSpPr>
          <p:cNvPr id="3891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CBB1DE-E44D-4EA1-8A87-3DAAF4D5D1A0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00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05" y="4071864"/>
            <a:ext cx="3431589" cy="2786136"/>
          </a:xfrm>
          <a:prstGeom prst="rect">
            <a:avLst/>
          </a:prstGeom>
          <a:ln w="12700">
            <a:solidFill>
              <a:srgbClr val="7F7F7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128090" y="277813"/>
            <a:ext cx="3558710" cy="1143000"/>
          </a:xfrm>
        </p:spPr>
        <p:txBody>
          <a:bodyPr/>
          <a:lstStyle/>
          <a:p>
            <a:pPr algn="ctr"/>
            <a:r>
              <a:rPr lang="en-US" altLang="en-US" dirty="0" smtClean="0">
                <a:ea typeface="ＭＳ Ｐゴシック" panose="020B0600070205080204" pitchFamily="34" charset="-128"/>
              </a:rPr>
              <a:t>Skeletal Muscles</a:t>
            </a:r>
          </a:p>
        </p:txBody>
      </p:sp>
      <p:pic>
        <p:nvPicPr>
          <p:cNvPr id="40963" name="Content Placeholder 4" descr="Skeletalmuscles.jp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128091" cy="6858000"/>
          </a:xfrm>
          <a:ln w="12700">
            <a:solidFill>
              <a:srgbClr val="7F7F7F"/>
            </a:solidFill>
          </a:ln>
        </p:spPr>
      </p:pic>
      <p:sp>
        <p:nvSpPr>
          <p:cNvPr id="4096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381109-8A4A-4A66-89FC-596616474893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List of Systems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559300" cy="49530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 smtClean="0">
                <a:ea typeface="ＭＳ Ｐゴシック" panose="020B0600070205080204" pitchFamily="34" charset="-128"/>
              </a:rPr>
              <a:t>Core Systems: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Skeletal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Bones, joints, cartilage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Muscular 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Muscles, tendons, ligaments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Cardiovascular (circulatory) system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Heart, blood, and blood vessels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Lymphatic system*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Gastrointestinal (digestive) 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Intestines, digestive organs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Respiratory 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Pharynx, larynx, trachea, </a:t>
            </a:r>
            <a:r>
              <a:rPr lang="en-US" altLang="en-US" sz="1400" dirty="0" smtClean="0">
                <a:ea typeface="ＭＳ Ｐゴシック" panose="020B0600070205080204" pitchFamily="34" charset="-128"/>
              </a:rPr>
              <a:t>lungs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Nervous 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Brain, spinal cord, peripheral nerves</a:t>
            </a:r>
            <a:endParaRPr lang="en-US" altLang="en-US" sz="1400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en-US" sz="14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6148" name="Content Placeholder 3"/>
          <p:cNvSpPr>
            <a:spLocks noGrp="1"/>
          </p:cNvSpPr>
          <p:nvPr>
            <p:ph sz="half" idx="2"/>
          </p:nvPr>
        </p:nvSpPr>
        <p:spPr>
          <a:xfrm>
            <a:off x="5245100" y="1600200"/>
            <a:ext cx="3429000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 smtClean="0">
                <a:ea typeface="ＭＳ Ｐゴシック" panose="020B0600070205080204" pitchFamily="34" charset="-128"/>
              </a:rPr>
              <a:t>Ancillary Systems: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Integumentary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Skin, hair, nails, glands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Reproductive system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Male and female organs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Urinary 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Kidney, ureter, urethra, bladder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Excretory system*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Sensory 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Eye, ear, nose, mouth, skin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Endocrine system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Glands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Immune System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1400" dirty="0" smtClean="0">
                <a:ea typeface="ＭＳ Ｐゴシック" panose="020B0600070205080204" pitchFamily="34" charset="-128"/>
              </a:rPr>
              <a:t>	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en-US" sz="1400" dirty="0" smtClean="0">
                <a:ea typeface="ＭＳ Ｐゴシック" panose="020B0600070205080204" pitchFamily="34" charset="-128"/>
              </a:rPr>
              <a:t>	</a:t>
            </a:r>
          </a:p>
          <a:p>
            <a:pPr lvl="1"/>
            <a:endParaRPr lang="en-US" altLang="en-US" sz="14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614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678D48-C3A4-4C44-8E74-AACCAFDB1C32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Muscle Movement</a:t>
            </a:r>
          </a:p>
        </p:txBody>
      </p:sp>
      <p:pic>
        <p:nvPicPr>
          <p:cNvPr id="43011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600199"/>
            <a:ext cx="4267200" cy="5138057"/>
          </a:xfrm>
          <a:ln w="12700">
            <a:solidFill>
              <a:srgbClr val="7F7F7F"/>
            </a:solidFill>
          </a:ln>
        </p:spPr>
      </p:pic>
      <p:sp>
        <p:nvSpPr>
          <p:cNvPr id="43012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2209800"/>
            <a:ext cx="4267200" cy="35814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altLang="en-US" sz="1800" b="1" dirty="0" smtClean="0">
                <a:ea typeface="ＭＳ Ｐゴシック" panose="020B0600070205080204" pitchFamily="34" charset="-128"/>
              </a:rPr>
              <a:t>Abduction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: away from the midline of the body.</a:t>
            </a:r>
          </a:p>
          <a:p>
            <a:pPr>
              <a:spcBef>
                <a:spcPts val="1200"/>
              </a:spcBef>
            </a:pPr>
            <a:r>
              <a:rPr lang="en-US" altLang="en-US" sz="1800" b="1" dirty="0" smtClean="0">
                <a:ea typeface="ＭＳ Ｐゴシック" panose="020B0600070205080204" pitchFamily="34" charset="-128"/>
              </a:rPr>
              <a:t>Adduction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: towards the middle of the body. </a:t>
            </a:r>
          </a:p>
          <a:p>
            <a:pPr>
              <a:spcBef>
                <a:spcPts val="1200"/>
              </a:spcBef>
            </a:pPr>
            <a:r>
              <a:rPr lang="en-US" altLang="en-US" sz="1800" b="1" dirty="0" smtClean="0">
                <a:ea typeface="ＭＳ Ｐゴシック" panose="020B0600070205080204" pitchFamily="34" charset="-128"/>
              </a:rPr>
              <a:t>Circumduction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: circle.</a:t>
            </a:r>
          </a:p>
          <a:p>
            <a:pPr>
              <a:spcBef>
                <a:spcPts val="1200"/>
              </a:spcBef>
            </a:pPr>
            <a:r>
              <a:rPr lang="en-US" altLang="en-US" sz="1800" b="1" dirty="0" smtClean="0">
                <a:ea typeface="ＭＳ Ｐゴシック" panose="020B0600070205080204" pitchFamily="34" charset="-128"/>
              </a:rPr>
              <a:t>Extension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: straightening of a joint. </a:t>
            </a:r>
          </a:p>
          <a:p>
            <a:pPr>
              <a:spcBef>
                <a:spcPts val="1200"/>
              </a:spcBef>
            </a:pPr>
            <a:r>
              <a:rPr lang="en-US" altLang="en-US" sz="1800" b="1" dirty="0" smtClean="0">
                <a:ea typeface="ＭＳ Ｐゴシック" panose="020B0600070205080204" pitchFamily="34" charset="-128"/>
              </a:rPr>
              <a:t>Flexion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: bending a joint</a:t>
            </a:r>
          </a:p>
          <a:p>
            <a:pPr>
              <a:spcBef>
                <a:spcPts val="1200"/>
              </a:spcBef>
            </a:pPr>
            <a:r>
              <a:rPr lang="en-US" altLang="en-US" sz="1800" b="1" dirty="0" smtClean="0">
                <a:ea typeface="ＭＳ Ｐゴシック" panose="020B0600070205080204" pitchFamily="34" charset="-128"/>
              </a:rPr>
              <a:t>Rotation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: movement around the axis of a bone or body part. </a:t>
            </a:r>
          </a:p>
        </p:txBody>
      </p:sp>
      <p:sp>
        <p:nvSpPr>
          <p:cNvPr id="4301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D91B18E-5F29-4FCB-B6B6-22F7B0AA3522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Muscular System - Words</a:t>
            </a:r>
          </a:p>
        </p:txBody>
      </p:sp>
      <p:pic>
        <p:nvPicPr>
          <p:cNvPr id="4506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449" y="2362200"/>
            <a:ext cx="2384352" cy="283362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2F0DC8-9D7D-4998-831A-C88DA1BC57C0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00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35970"/>
              </p:ext>
            </p:extLst>
          </p:nvPr>
        </p:nvGraphicFramePr>
        <p:xfrm>
          <a:off x="762000" y="1618179"/>
          <a:ext cx="358140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704"/>
                <a:gridCol w="2335696"/>
              </a:tblGrid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Root Word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Arthro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Joint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Bucco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Cheek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Fascio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Fibrous</a:t>
                      </a:r>
                      <a:r>
                        <a:rPr lang="en-US" sz="1400" baseline="0" dirty="0" smtClean="0"/>
                        <a:t> Material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Fibro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Fiber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Myo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Myoso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Muscle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Pectoro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Chest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Teno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Tendon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Torso, Trunk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Main Part of Body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Troph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Development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Viscero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Muscles of Internal</a:t>
                      </a:r>
                      <a:r>
                        <a:rPr lang="en-US" sz="1400" baseline="0" dirty="0" smtClean="0"/>
                        <a:t> Organs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45150"/>
              </p:ext>
            </p:extLst>
          </p:nvPr>
        </p:nvGraphicFramePr>
        <p:xfrm>
          <a:off x="6858000" y="1654940"/>
          <a:ext cx="1828800" cy="4583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</a:tblGrid>
              <a:tr h="14121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Pathologies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Atrophy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Muscular Dystrophy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Arthralgia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Polymyositis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Strain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Sprain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Tendonitis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Rotator</a:t>
                      </a:r>
                      <a:r>
                        <a:rPr lang="en-US" sz="1400" baseline="0" dirty="0" smtClean="0"/>
                        <a:t> Cuff Tear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Arthritis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Bunion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Ganglion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Gout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Lyme Disease</a:t>
                      </a:r>
                      <a:endParaRPr lang="en-US" sz="1400" dirty="0"/>
                    </a:p>
                  </a:txBody>
                  <a:tcPr/>
                </a:tc>
              </a:tr>
              <a:tr h="3055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Fibromyalgia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570114"/>
              </p:ext>
            </p:extLst>
          </p:nvPr>
        </p:nvGraphicFramePr>
        <p:xfrm>
          <a:off x="762000" y="5146497"/>
          <a:ext cx="35814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2286000"/>
              </a:tblGrid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Abbreviation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Intramuscular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Muscular Dystrophy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DTR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Deep Tendon Response</a:t>
                      </a:r>
                      <a:endParaRPr lang="en-US" sz="1400" dirty="0"/>
                    </a:p>
                  </a:txBody>
                  <a:tcPr/>
                </a:tc>
              </a:tr>
              <a:tr h="29207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EMG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Electromyography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          Circulatory System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Cardiovascular system</a:t>
            </a:r>
          </a:p>
        </p:txBody>
      </p:sp>
      <p:sp>
        <p:nvSpPr>
          <p:cNvPr id="47108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Lymphatic system</a:t>
            </a:r>
          </a:p>
        </p:txBody>
      </p:sp>
      <p:pic>
        <p:nvPicPr>
          <p:cNvPr id="4710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89047"/>
            <a:ext cx="7296150" cy="452596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A9D4D4-4440-4366-BB63-2727D8055409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smtClean="0">
                <a:ea typeface="ＭＳ Ｐゴシック" panose="020B0600070205080204" pitchFamily="34" charset="-128"/>
              </a:rPr>
              <a:t>Heart Structure and Electrical System</a:t>
            </a:r>
          </a:p>
        </p:txBody>
      </p:sp>
      <p:pic>
        <p:nvPicPr>
          <p:cNvPr id="4915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24000"/>
            <a:ext cx="4572000" cy="4332862"/>
          </a:xfrm>
          <a:ln w="12700">
            <a:solidFill>
              <a:srgbClr val="7F7F7F"/>
            </a:solidFill>
          </a:ln>
        </p:spPr>
      </p:pic>
      <p:sp>
        <p:nvSpPr>
          <p:cNvPr id="4915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3BCEC33-9D5A-44AB-B774-CEE453E380C0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00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42" y="2895600"/>
            <a:ext cx="4446458" cy="3878222"/>
          </a:xfrm>
          <a:ln w="12700">
            <a:solidFill>
              <a:srgbClr val="7F7F7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Heart Valves</a:t>
            </a:r>
          </a:p>
        </p:txBody>
      </p:sp>
      <p:pic>
        <p:nvPicPr>
          <p:cNvPr id="51203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4401385"/>
            <a:ext cx="3077966" cy="2430668"/>
          </a:xfrm>
          <a:ln w="12700">
            <a:solidFill>
              <a:srgbClr val="7F7F7F"/>
            </a:solidFill>
          </a:ln>
        </p:spPr>
      </p:pic>
      <p:pic>
        <p:nvPicPr>
          <p:cNvPr id="51204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24000"/>
            <a:ext cx="4648200" cy="4276344"/>
          </a:xfrm>
          <a:ln w="12700">
            <a:solidFill>
              <a:srgbClr val="7F7F7F"/>
            </a:solidFill>
          </a:ln>
        </p:spPr>
      </p:pic>
      <p:pic>
        <p:nvPicPr>
          <p:cNvPr id="51205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992022" cy="278276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6" name="TextBox 10"/>
          <p:cNvSpPr txBox="1">
            <a:spLocks noChangeArrowheads="1"/>
          </p:cNvSpPr>
          <p:nvPr/>
        </p:nvSpPr>
        <p:spPr bwMode="auto">
          <a:xfrm>
            <a:off x="964406" y="5903531"/>
            <a:ext cx="29979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/>
              <a:t>Leaflets</a:t>
            </a:r>
            <a:r>
              <a:rPr lang="en-US" altLang="en-US" sz="2000" dirty="0"/>
              <a:t> and </a:t>
            </a:r>
            <a:r>
              <a:rPr lang="en-US" altLang="en-US" sz="2000" b="1" dirty="0" smtClean="0"/>
              <a:t>Chordae</a:t>
            </a:r>
            <a:endParaRPr lang="en-US" altLang="en-US" sz="2000" b="1" dirty="0"/>
          </a:p>
        </p:txBody>
      </p:sp>
      <p:sp>
        <p:nvSpPr>
          <p:cNvPr id="5120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A5EA02-3928-4B12-B989-97E8783D657B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806592" y="277813"/>
            <a:ext cx="3880207" cy="1143000"/>
          </a:xfrm>
        </p:spPr>
        <p:txBody>
          <a:bodyPr/>
          <a:lstStyle/>
          <a:p>
            <a:pPr algn="ctr"/>
            <a:r>
              <a:rPr lang="en-US" altLang="en-US" dirty="0" smtClean="0">
                <a:ea typeface="ＭＳ Ｐゴシック" panose="020B0600070205080204" pitchFamily="34" charset="-128"/>
              </a:rPr>
              <a:t>Cardiovascular System</a:t>
            </a:r>
          </a:p>
        </p:txBody>
      </p:sp>
      <p:sp>
        <p:nvSpPr>
          <p:cNvPr id="5325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0BDBF6-3BD6-4A4D-A07F-2B6D4A6C4FD8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00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4939777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Arteries and Veins</a:t>
            </a:r>
          </a:p>
        </p:txBody>
      </p:sp>
      <p:pic>
        <p:nvPicPr>
          <p:cNvPr id="55299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14856"/>
            <a:ext cx="4606159" cy="5343144"/>
          </a:xfrm>
          <a:ln w="12700">
            <a:solidFill>
              <a:srgbClr val="7F7F7F"/>
            </a:solidFill>
          </a:ln>
        </p:spPr>
      </p:pic>
      <p:pic>
        <p:nvPicPr>
          <p:cNvPr id="55300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06159" y="1514857"/>
            <a:ext cx="4537842" cy="5343144"/>
          </a:xfrm>
          <a:ln w="12700">
            <a:solidFill>
              <a:srgbClr val="7F7F7F"/>
            </a:solidFill>
          </a:ln>
        </p:spPr>
      </p:pic>
      <p:sp>
        <p:nvSpPr>
          <p:cNvPr id="5530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83F5FC-19D7-4B59-95B3-B1D2DCEDC75F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>
                <a:ea typeface="ＭＳ Ｐゴシック" panose="020B0600070205080204" pitchFamily="34" charset="-128"/>
              </a:rPr>
              <a:t>Cardiac Cycle: One Heartbeat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2 alternating phases: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600" dirty="0"/>
              <a:t>Systole, contraction, forces blood out of </a:t>
            </a:r>
            <a:r>
              <a:rPr lang="en-US" sz="1600" dirty="0" smtClean="0"/>
              <a:t>heart</a:t>
            </a:r>
            <a:endParaRPr lang="en-US" sz="1600" dirty="0"/>
          </a:p>
          <a:p>
            <a:pPr lvl="1">
              <a:buFont typeface="Wingdings" charset="2"/>
              <a:buChar char="n"/>
              <a:defRPr/>
            </a:pPr>
            <a:r>
              <a:rPr lang="en-US" sz="1600" dirty="0"/>
              <a:t>Diastole, relaxation, allows heart to fill with blood</a:t>
            </a:r>
          </a:p>
          <a:p>
            <a:pPr marL="457200" lvl="1" indent="0">
              <a:buFont typeface="Wingdings" charset="2"/>
              <a:buNone/>
              <a:defRPr/>
            </a:pPr>
            <a:endParaRPr lang="en-US" sz="1600" dirty="0" smtClean="0"/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Heart beats every second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600" dirty="0" smtClean="0"/>
              <a:t>Rests only 0.4 seconds between beats.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600" dirty="0" smtClean="0"/>
              <a:t>Tachycardia – too fast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600" dirty="0" err="1" smtClean="0"/>
              <a:t>Bradycardia</a:t>
            </a:r>
            <a:r>
              <a:rPr lang="en-US" sz="1600" dirty="0" smtClean="0"/>
              <a:t> – too slow</a:t>
            </a:r>
          </a:p>
        </p:txBody>
      </p:sp>
      <p:sp>
        <p:nvSpPr>
          <p:cNvPr id="57348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86200" cy="4530725"/>
          </a:xfrm>
        </p:spPr>
        <p:txBody>
          <a:bodyPr/>
          <a:lstStyle/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Blood pressure: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Systolic pressure, during systole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Diastolic pressure during diastole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Measured with: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Sphygmomanometer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Stethoscope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Recorded as fraction: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Systole on top, highest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Diastole on bottom, lowest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Normal is 120/80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Hypertension above 135/85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Hypotension – below normal</a:t>
            </a:r>
          </a:p>
          <a:p>
            <a:endParaRPr lang="en-US" altLang="en-US" sz="20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5734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FA1218-504F-4470-9BFD-869DCE5D705F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00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Cardiovascular System Words</a:t>
            </a:r>
          </a:p>
        </p:txBody>
      </p:sp>
      <p:sp>
        <p:nvSpPr>
          <p:cNvPr id="59397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22DE60-65A2-459E-9E25-AC5555E8C571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00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247248"/>
              </p:ext>
            </p:extLst>
          </p:nvPr>
        </p:nvGraphicFramePr>
        <p:xfrm>
          <a:off x="685800" y="1629870"/>
          <a:ext cx="304800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23"/>
                <a:gridCol w="1563077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 Word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Aneurysm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Swelling, Balloon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Angio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Vessel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Arterio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Artery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Athero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Fatty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Cardio, </a:t>
                      </a:r>
                      <a:r>
                        <a:rPr lang="en-US" sz="1400" dirty="0" err="1" smtClean="0"/>
                        <a:t>Corono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Heart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Ventriculo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Ventricle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49349"/>
              </p:ext>
            </p:extLst>
          </p:nvPr>
        </p:nvGraphicFramePr>
        <p:xfrm>
          <a:off x="4114800" y="1629870"/>
          <a:ext cx="4724400" cy="4072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224"/>
                <a:gridCol w="2537176"/>
              </a:tblGrid>
              <a:tr h="317510">
                <a:tc gridSpan="2">
                  <a:txBody>
                    <a:bodyPr/>
                    <a:lstStyle/>
                    <a:p>
                      <a:r>
                        <a:rPr lang="en-US" sz="1600" dirty="0" smtClean="0"/>
                        <a:t>Pathologies</a:t>
                      </a:r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86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Arteriosclerosis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Coronary Artery</a:t>
                      </a:r>
                      <a:r>
                        <a:rPr lang="en-US" sz="1400" baseline="0" dirty="0" smtClean="0"/>
                        <a:t> Disease</a:t>
                      </a:r>
                      <a:endParaRPr lang="en-US" sz="1400" dirty="0" smtClean="0"/>
                    </a:p>
                  </a:txBody>
                  <a:tcPr/>
                </a:tc>
              </a:tr>
              <a:tr h="2886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Raynaud’s Phenomenon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Endocarditis</a:t>
                      </a:r>
                    </a:p>
                  </a:txBody>
                  <a:tcPr/>
                </a:tc>
              </a:tr>
              <a:tr h="2886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Thrombophlebitis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Mitral Valve</a:t>
                      </a:r>
                      <a:r>
                        <a:rPr lang="en-US" sz="1400" baseline="0" dirty="0" smtClean="0"/>
                        <a:t> Prolapse</a:t>
                      </a:r>
                      <a:endParaRPr lang="en-US" sz="1400" dirty="0" smtClean="0"/>
                    </a:p>
                  </a:txBody>
                  <a:tcPr/>
                </a:tc>
              </a:tr>
              <a:tr h="2886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Sudden Death Syndrome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Myocardial Infarction</a:t>
                      </a:r>
                    </a:p>
                  </a:txBody>
                  <a:tcPr/>
                </a:tc>
              </a:tr>
              <a:tr h="2886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Varicose Veins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Myocarditis</a:t>
                      </a:r>
                    </a:p>
                  </a:txBody>
                  <a:tcPr/>
                </a:tc>
              </a:tr>
              <a:tr h="2886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Tamponade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Pericarditis</a:t>
                      </a:r>
                    </a:p>
                  </a:txBody>
                  <a:tcPr/>
                </a:tc>
              </a:tr>
              <a:tr h="2886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Angina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Rheumatic Fever</a:t>
                      </a:r>
                    </a:p>
                  </a:txBody>
                  <a:tcPr/>
                </a:tc>
              </a:tr>
              <a:tr h="2886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Cardiomyopathy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Heart Block</a:t>
                      </a:r>
                    </a:p>
                  </a:txBody>
                  <a:tcPr/>
                </a:tc>
              </a:tr>
              <a:tr h="129890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Congestive</a:t>
                      </a:r>
                      <a:r>
                        <a:rPr lang="en-US" sz="1400" baseline="0" dirty="0" smtClean="0"/>
                        <a:t> Heart Failure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Congenital Heart Disease:</a:t>
                      </a:r>
                      <a:r>
                        <a:rPr lang="en-US" sz="1400" baseline="0" dirty="0" smtClean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Patent Ductus Arteriosus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Tetralogy of </a:t>
                      </a:r>
                      <a:r>
                        <a:rPr lang="en-US" sz="1400" baseline="0" dirty="0" err="1" smtClean="0"/>
                        <a:t>Fallot</a:t>
                      </a:r>
                      <a:endParaRPr lang="en-US" sz="1400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/>
                        <a:t>Transposition of Great Vessels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www.rayur.com/wp-content/uploads/2012/08/Arterioscleros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4003007"/>
            <a:ext cx="3508375" cy="2590800"/>
          </a:xfrm>
          <a:prstGeom prst="rect">
            <a:avLst/>
          </a:prstGeom>
          <a:noFill/>
          <a:ln w="12700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533400" y="277813"/>
            <a:ext cx="8382000" cy="1143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More Cardiovascular System Words</a:t>
            </a:r>
          </a:p>
        </p:txBody>
      </p:sp>
      <p:sp>
        <p:nvSpPr>
          <p:cNvPr id="6144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156A7F-A2BD-4019-B02E-C7881914CA30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00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005253"/>
              </p:ext>
            </p:extLst>
          </p:nvPr>
        </p:nvGraphicFramePr>
        <p:xfrm>
          <a:off x="914400" y="1524000"/>
          <a:ext cx="3048000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</a:tblGrid>
              <a:tr h="24883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Signs &amp; Symptoms</a:t>
                      </a:r>
                      <a:endParaRPr lang="en-US" sz="1400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Anorexia,</a:t>
                      </a:r>
                      <a:r>
                        <a:rPr lang="en-US" sz="1200" baseline="0" dirty="0" smtClean="0"/>
                        <a:t> Anxiety</a:t>
                      </a:r>
                      <a:endParaRPr lang="en-US" sz="12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Bradycardia:</a:t>
                      </a:r>
                      <a:r>
                        <a:rPr lang="en-US" sz="1200" baseline="0" dirty="0" smtClean="0"/>
                        <a:t> Pulse less than 60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Tachycardia: Pulse over 100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Chest, Arm, or Jaw Pain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Cyanosis: Blue Skin</a:t>
                      </a:r>
                      <a:r>
                        <a:rPr lang="en-US" sz="1200" baseline="0" dirty="0" smtClean="0"/>
                        <a:t> Color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Dyspnea: Shortness of Breath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Edema: Swelling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Fatigue, Weakness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Nausea,</a:t>
                      </a:r>
                      <a:r>
                        <a:rPr lang="en-US" sz="1200" baseline="0" dirty="0" smtClean="0"/>
                        <a:t> Vomiting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Pallor:</a:t>
                      </a:r>
                      <a:r>
                        <a:rPr lang="en-US" sz="1200" baseline="0" dirty="0" smtClean="0"/>
                        <a:t> Pale Skin Color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Palpitation: Rapid, Throbbing Pulsation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Sweat</a:t>
                      </a:r>
                      <a:endParaRPr lang="en-US" sz="1200" dirty="0"/>
                    </a:p>
                  </a:txBody>
                  <a:tcPr/>
                </a:tc>
              </a:tr>
              <a:tr h="2211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Headache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194873"/>
              </p:ext>
            </p:extLst>
          </p:nvPr>
        </p:nvGraphicFramePr>
        <p:xfrm>
          <a:off x="4267200" y="1524000"/>
          <a:ext cx="4038600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286000"/>
              </a:tblGrid>
              <a:tr h="22618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Abbreviation (cont’d)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Definition</a:t>
                      </a:r>
                      <a:endParaRPr lang="en-US" sz="12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AMI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Acute Myocardial</a:t>
                      </a:r>
                      <a:r>
                        <a:rPr lang="en-US" sz="1000" baseline="0" dirty="0" smtClean="0"/>
                        <a:t> Infarction</a:t>
                      </a:r>
                      <a:endParaRPr lang="en-US" sz="10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BBB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Bundle Branch Block</a:t>
                      </a:r>
                      <a:endParaRPr lang="en-US" sz="10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Blood</a:t>
                      </a:r>
                      <a:r>
                        <a:rPr lang="en-US" sz="1000" baseline="0" dirty="0" smtClean="0"/>
                        <a:t> Pressure</a:t>
                      </a:r>
                      <a:endParaRPr lang="en-US" sz="1000" dirty="0"/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CABG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Coronary Artery Bypass Graft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CAD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Coronary Artery Disease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CATH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Catheter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CC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Cardiac Catheterization</a:t>
                      </a:r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CCU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Coronary/Cardiac</a:t>
                      </a:r>
                      <a:r>
                        <a:rPr lang="en-US" sz="1000" baseline="0" dirty="0" smtClean="0"/>
                        <a:t> Care Unit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CHD/F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Congestive Heart Disease/Failure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CPR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Cardiopulmonary Resuscitation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CT/CAT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Computerized</a:t>
                      </a:r>
                      <a:r>
                        <a:rPr lang="en-US" sz="1000" baseline="0" dirty="0" smtClean="0"/>
                        <a:t> (Axial) Tomography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DOE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Dyspnea on Exertion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DVT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Deep Vein Thrombosis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ECG/EKG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Electrocardiogram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ECHO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Echocardiogram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MRI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Magnetic Resonance</a:t>
                      </a:r>
                      <a:r>
                        <a:rPr lang="en-US" sz="1000" baseline="0" dirty="0" smtClean="0"/>
                        <a:t> Imaging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MVP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Mitral Valve</a:t>
                      </a:r>
                      <a:r>
                        <a:rPr lang="en-US" sz="1000" baseline="0" dirty="0" smtClean="0"/>
                        <a:t> Prolapse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ICD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Implantable</a:t>
                      </a:r>
                      <a:r>
                        <a:rPr lang="en-US" sz="1000" baseline="0" dirty="0" smtClean="0"/>
                        <a:t> Cardioverter Defibrillator</a:t>
                      </a:r>
                      <a:endParaRPr lang="en-US" sz="1000" dirty="0"/>
                    </a:p>
                  </a:txBody>
                  <a:tcPr/>
                </a:tc>
              </a:tr>
              <a:tr h="19812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PDA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Patent Ductus Arteriosus</a:t>
                      </a:r>
                      <a:endParaRPr lang="en-US" sz="1000" dirty="0"/>
                    </a:p>
                  </a:txBody>
                  <a:tcPr/>
                </a:tc>
              </a:tr>
              <a:tr h="198539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PET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Positron</a:t>
                      </a:r>
                      <a:r>
                        <a:rPr lang="en-US" sz="1000" baseline="0" dirty="0" smtClean="0"/>
                        <a:t> Emission Tomography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745420"/>
              </p:ext>
            </p:extLst>
          </p:nvPr>
        </p:nvGraphicFramePr>
        <p:xfrm>
          <a:off x="914400" y="5469988"/>
          <a:ext cx="3033346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1890346"/>
              </a:tblGrid>
              <a:tr h="26656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Abbreviation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Definition</a:t>
                      </a:r>
                      <a:endParaRPr lang="en-US" sz="1200" dirty="0"/>
                    </a:p>
                  </a:txBody>
                  <a:tcPr/>
                </a:tc>
              </a:tr>
              <a:tr h="23695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A/V-Fib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Atrial/Ventricular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Fibrillation</a:t>
                      </a:r>
                      <a:endParaRPr lang="en-US" sz="1000" dirty="0"/>
                    </a:p>
                  </a:txBody>
                  <a:tcPr/>
                </a:tc>
              </a:tr>
              <a:tr h="23695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Aortic Stenosis</a:t>
                      </a:r>
                      <a:endParaRPr lang="en-US" sz="1000" dirty="0"/>
                    </a:p>
                  </a:txBody>
                  <a:tcPr/>
                </a:tc>
              </a:tr>
              <a:tr h="23695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AV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err="1" smtClean="0"/>
                        <a:t>Arterioventricular</a:t>
                      </a:r>
                      <a:endParaRPr lang="en-US" sz="1000" dirty="0"/>
                    </a:p>
                  </a:txBody>
                  <a:tcPr/>
                </a:tc>
              </a:tr>
              <a:tr h="23695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ASD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Atrial Septal</a:t>
                      </a:r>
                      <a:r>
                        <a:rPr lang="en-US" sz="1000" baseline="0" dirty="0" smtClean="0"/>
                        <a:t> Defect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Skeletal System: ‘Dem Bones</a:t>
            </a:r>
          </a:p>
        </p:txBody>
      </p:sp>
      <p:pic>
        <p:nvPicPr>
          <p:cNvPr id="819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828800"/>
            <a:ext cx="2679700" cy="3540125"/>
          </a:xfrm>
        </p:spPr>
      </p:pic>
      <p:pic>
        <p:nvPicPr>
          <p:cNvPr id="819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3600" y="2019300"/>
            <a:ext cx="2622550" cy="3733800"/>
          </a:xfrm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600"/>
            <a:ext cx="1738313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6739DC1-C645-4F3A-AE26-B099BF1AE970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00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924800" cy="1143000"/>
          </a:xfrm>
        </p:spPr>
        <p:txBody>
          <a:bodyPr/>
          <a:lstStyle/>
          <a:p>
            <a:r>
              <a:rPr lang="en-US" altLang="en-US" sz="3600" smtClean="0">
                <a:ea typeface="ＭＳ Ｐゴシック" panose="020B0600070205080204" pitchFamily="34" charset="-128"/>
              </a:rPr>
              <a:t>Blood, Immune, &amp; Lymphatic Systems</a:t>
            </a:r>
          </a:p>
        </p:txBody>
      </p:sp>
      <p:pic>
        <p:nvPicPr>
          <p:cNvPr id="63491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5888" y="2133600"/>
            <a:ext cx="3151450" cy="4114800"/>
          </a:xfrm>
          <a:ln w="12700">
            <a:solidFill>
              <a:srgbClr val="7F7F7F"/>
            </a:solidFill>
          </a:ln>
        </p:spPr>
      </p:pic>
      <p:sp>
        <p:nvSpPr>
          <p:cNvPr id="6349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94D7A9F-02FF-4FFE-9753-4C7EBF18BA63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000" smtClean="0"/>
          </a:p>
        </p:txBody>
      </p:sp>
      <p:pic>
        <p:nvPicPr>
          <p:cNvPr id="63493" name="Picture 6" descr="C:\Users\nortonh\AppData\Local\Microsoft\Windows\Temporary Internet Files\Content.IE5\OWV3H3TI\MP900407342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52600"/>
            <a:ext cx="3792538" cy="490809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>
                <a:ea typeface="ＭＳ Ｐゴシック" panose="020B0600070205080204" pitchFamily="34" charset="-128"/>
              </a:rPr>
              <a:t>Blood</a:t>
            </a:r>
          </a:p>
        </p:txBody>
      </p:sp>
      <p:pic>
        <p:nvPicPr>
          <p:cNvPr id="6553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0" y="3868493"/>
            <a:ext cx="3576918" cy="2895600"/>
          </a:xfrm>
          <a:ln w="12700">
            <a:solidFill>
              <a:srgbClr val="7F7F7F"/>
            </a:solidFill>
          </a:ln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276600" cy="4530725"/>
          </a:xfrm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en-US" dirty="0" smtClean="0"/>
              <a:t>Functions:</a:t>
            </a:r>
          </a:p>
          <a:p>
            <a:pPr>
              <a:buFont typeface="Wingdings" charset="2"/>
              <a:buChar char="n"/>
              <a:defRPr/>
            </a:pPr>
            <a:r>
              <a:rPr lang="en-US" sz="2400" dirty="0" smtClean="0"/>
              <a:t>Transportation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Gases, nutrients, 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wastes, hormones</a:t>
            </a:r>
          </a:p>
          <a:p>
            <a:pPr>
              <a:buFont typeface="Wingdings" charset="2"/>
              <a:buChar char="n"/>
              <a:defRPr/>
            </a:pPr>
            <a:r>
              <a:rPr lang="en-US" sz="2400" dirty="0" smtClean="0"/>
              <a:t>Regulation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Fluid balance, 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pH, heat</a:t>
            </a:r>
          </a:p>
          <a:p>
            <a:pPr>
              <a:buFont typeface="Wingdings" charset="2"/>
              <a:buChar char="n"/>
              <a:defRPr/>
            </a:pPr>
            <a:r>
              <a:rPr lang="en-US" sz="2400" dirty="0" smtClean="0"/>
              <a:t>Protection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Disease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Blood loss - clotting</a:t>
            </a:r>
            <a:endParaRPr lang="en-US" sz="2000" dirty="0"/>
          </a:p>
        </p:txBody>
      </p:sp>
      <p:pic>
        <p:nvPicPr>
          <p:cNvPr id="6554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031" y="1600200"/>
            <a:ext cx="1981200" cy="303884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4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87F423-2796-498F-93B0-9F5F9898882D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>
                <a:ea typeface="ＭＳ Ｐゴシック" panose="020B0600070205080204" pitchFamily="34" charset="-128"/>
              </a:rPr>
              <a:t>Blood Types and Clotting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524000"/>
            <a:ext cx="3429000" cy="3581400"/>
          </a:xfrm>
        </p:spPr>
        <p:txBody>
          <a:bodyPr/>
          <a:lstStyle/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4 Blood Types: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A, B, AB, O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Antigen or </a:t>
            </a:r>
            <a:r>
              <a:rPr lang="en-US" altLang="en-US" sz="1400" dirty="0" err="1" smtClean="0">
                <a:ea typeface="ＭＳ Ｐゴシック" panose="020B0600070205080204" pitchFamily="34" charset="-128"/>
              </a:rPr>
              <a:t>agglutinogen</a:t>
            </a:r>
            <a:endParaRPr lang="en-US" altLang="en-US" sz="1400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Antibodies – in plasma</a:t>
            </a:r>
          </a:p>
          <a:p>
            <a:pPr lvl="2"/>
            <a:r>
              <a:rPr lang="en-US" altLang="en-US" sz="1400" dirty="0" smtClean="0">
                <a:ea typeface="ＭＳ Ｐゴシック" panose="020B0600070205080204" pitchFamily="34" charset="-128"/>
              </a:rPr>
              <a:t>On surface of RBC</a:t>
            </a:r>
          </a:p>
          <a:p>
            <a:pPr lvl="2"/>
            <a:r>
              <a:rPr lang="en-US" altLang="en-US" sz="1400" dirty="0" smtClean="0">
                <a:ea typeface="ＭＳ Ｐゴシック" panose="020B0600070205080204" pitchFamily="34" charset="-128"/>
              </a:rPr>
              <a:t>Stimulates antibodies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Agglutination - clumping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Rh factor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Antigen below surface of RBC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Rh+ or Rh-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RH- mother gets </a:t>
            </a:r>
            <a:r>
              <a:rPr lang="en-US" altLang="en-US" sz="1400" dirty="0" err="1" smtClean="0">
                <a:ea typeface="ＭＳ Ｐゴシック" panose="020B0600070205080204" pitchFamily="34" charset="-128"/>
              </a:rPr>
              <a:t>RhoGam</a:t>
            </a:r>
            <a:endParaRPr lang="en-US" altLang="en-US" sz="1400" dirty="0" smtClean="0">
              <a:ea typeface="ＭＳ Ｐゴシック" panose="020B0600070205080204" pitchFamily="34" charset="-128"/>
            </a:endParaRP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Type &amp; cross-match</a:t>
            </a:r>
          </a:p>
        </p:txBody>
      </p:sp>
      <p:sp>
        <p:nvSpPr>
          <p:cNvPr id="6758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571081-0612-4DA1-B52D-5E0D7C8D4E62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000" smtClean="0"/>
          </a:p>
        </p:txBody>
      </p:sp>
      <p:pic>
        <p:nvPicPr>
          <p:cNvPr id="67589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" y="5016530"/>
            <a:ext cx="1791861" cy="180019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90" name="Content Placeholder 7"/>
          <p:cNvSpPr>
            <a:spLocks noGrp="1"/>
          </p:cNvSpPr>
          <p:nvPr>
            <p:ph sz="half" idx="2"/>
          </p:nvPr>
        </p:nvSpPr>
        <p:spPr>
          <a:xfrm>
            <a:off x="4343277" y="1593041"/>
            <a:ext cx="4038723" cy="3416330"/>
          </a:xfrm>
        </p:spPr>
        <p:txBody>
          <a:bodyPr/>
          <a:lstStyle/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Clotting or Coagulation: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Plug ruptured blood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Stop bleeding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4 Chemical steps to clot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Must have calcium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Clot or thrombus forms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Thrombus is normal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Thrombosis abnormal</a:t>
            </a:r>
          </a:p>
          <a:p>
            <a:pPr lvl="2"/>
            <a:r>
              <a:rPr lang="en-US" altLang="en-US" sz="1300" dirty="0" smtClean="0">
                <a:ea typeface="ＭＳ Ｐゴシック" panose="020B0600070205080204" pitchFamily="34" charset="-128"/>
              </a:rPr>
              <a:t>Thrombus dislodges</a:t>
            </a:r>
          </a:p>
          <a:p>
            <a:pPr lvl="2"/>
            <a:r>
              <a:rPr lang="en-US" altLang="en-US" sz="1300" dirty="0" smtClean="0">
                <a:ea typeface="ＭＳ Ｐゴシック" panose="020B0600070205080204" pitchFamily="34" charset="-128"/>
              </a:rPr>
              <a:t>Floats in bloodstream (embolus)</a:t>
            </a:r>
          </a:p>
          <a:p>
            <a:pPr lvl="2"/>
            <a:r>
              <a:rPr lang="en-US" altLang="en-US" sz="1300" dirty="0" smtClean="0">
                <a:ea typeface="ＭＳ Ｐゴシック" panose="020B0600070205080204" pitchFamily="34" charset="-128"/>
              </a:rPr>
              <a:t>Can clog blood vessels (embolism)</a:t>
            </a:r>
          </a:p>
        </p:txBody>
      </p:sp>
      <p:pic>
        <p:nvPicPr>
          <p:cNvPr id="6759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181600"/>
            <a:ext cx="4153903" cy="1484855"/>
          </a:xfrm>
          <a:prstGeom prst="rect">
            <a:avLst/>
          </a:prstGeom>
          <a:noFill/>
          <a:ln w="1270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2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19" y="4724401"/>
            <a:ext cx="2979396" cy="211284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Blood Words</a:t>
            </a:r>
          </a:p>
        </p:txBody>
      </p:sp>
      <p:sp>
        <p:nvSpPr>
          <p:cNvPr id="6963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0F4BD9-307B-4A75-9EF8-F54A246907FF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00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485322"/>
              </p:ext>
            </p:extLst>
          </p:nvPr>
        </p:nvGraphicFramePr>
        <p:xfrm>
          <a:off x="776654" y="1676400"/>
          <a:ext cx="30480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23"/>
                <a:gridCol w="1563077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 Word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Agglutination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Clumping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Chromo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Color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Esino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Erythro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Red, Rosy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Hemo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Hemato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Blood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Morph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Shape, Form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00050"/>
              </p:ext>
            </p:extLst>
          </p:nvPr>
        </p:nvGraphicFramePr>
        <p:xfrm>
          <a:off x="776654" y="4084320"/>
          <a:ext cx="3048000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828800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Suffix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r>
                        <a:rPr lang="en-US" sz="1400" dirty="0" err="1" smtClean="0"/>
                        <a:t>emia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Blood Condition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-globin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Has Protein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r>
                        <a:rPr lang="en-US" sz="1400" dirty="0" err="1" smtClean="0"/>
                        <a:t>osis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Condition Of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-philia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Attraction</a:t>
                      </a:r>
                      <a:r>
                        <a:rPr lang="en-US" sz="1400" baseline="0" dirty="0" smtClean="0"/>
                        <a:t> to, Love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Morph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Shape, Form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10707"/>
              </p:ext>
            </p:extLst>
          </p:nvPr>
        </p:nvGraphicFramePr>
        <p:xfrm>
          <a:off x="4114800" y="1676400"/>
          <a:ext cx="432874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23"/>
                <a:gridCol w="2843823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Abbreviation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Antibody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Antigen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BMT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Bone Marrow Transplant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CBC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Complete Blood Count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Hb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Hbg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Hemoglobin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Hematocrit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IgA, </a:t>
                      </a:r>
                      <a:r>
                        <a:rPr lang="en-US" sz="1400" dirty="0" err="1" smtClean="0"/>
                        <a:t>IgB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Immunoglobin</a:t>
                      </a:r>
                      <a:r>
                        <a:rPr lang="en-US" sz="1400" dirty="0" smtClean="0"/>
                        <a:t> A</a:t>
                      </a:r>
                      <a:r>
                        <a:rPr lang="en-US" sz="1400" baseline="0" dirty="0" smtClean="0"/>
                        <a:t> or B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Pernicious</a:t>
                      </a:r>
                      <a:r>
                        <a:rPr lang="en-US" sz="1400" baseline="0" dirty="0" smtClean="0"/>
                        <a:t> Anemia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Prothrombin Time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RBC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Red Blood Cells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WBC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White Blood Cells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LDL/HDL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Low/High Density</a:t>
                      </a:r>
                      <a:r>
                        <a:rPr lang="en-US" sz="1400" baseline="0" dirty="0" smtClean="0"/>
                        <a:t> Lipoprotein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PPT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Partial Prothrombin Time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More Blood Words</a:t>
            </a:r>
          </a:p>
        </p:txBody>
      </p:sp>
      <p:sp>
        <p:nvSpPr>
          <p:cNvPr id="7168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2A5B7-71C8-402D-87BF-1F77E581A063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00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846156"/>
              </p:ext>
            </p:extLst>
          </p:nvPr>
        </p:nvGraphicFramePr>
        <p:xfrm>
          <a:off x="1714500" y="1905000"/>
          <a:ext cx="61722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297"/>
                <a:gridCol w="4054903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Pathology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Anemia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Low</a:t>
                      </a:r>
                      <a:r>
                        <a:rPr lang="en-US" sz="1400" baseline="0" dirty="0" smtClean="0"/>
                        <a:t> hemoglobin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Granulocytosis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Too many granulocytes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Hemophilia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Lack of clotting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Leukemia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Too</a:t>
                      </a:r>
                      <a:r>
                        <a:rPr lang="en-US" sz="1400" baseline="0" dirty="0" smtClean="0"/>
                        <a:t> many immature WBC’s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Multiple Myeloma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Blood Cancer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Polycythemia Vera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 Blood Volume</a:t>
                      </a:r>
                      <a:r>
                        <a:rPr lang="en-US" sz="1400" baseline="0" dirty="0" smtClean="0"/>
                        <a:t> Plus Thickness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Thalasemia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Form of anemia, hereditary,</a:t>
                      </a:r>
                      <a:r>
                        <a:rPr lang="en-US" sz="1400" baseline="0" dirty="0" smtClean="0"/>
                        <a:t> Mediterranean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Thrombocytopenia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Decreased number of platelets (lack of clotting)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Lymphatic System</a:t>
            </a:r>
          </a:p>
        </p:txBody>
      </p:sp>
      <p:pic>
        <p:nvPicPr>
          <p:cNvPr id="73732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695" y="1524000"/>
            <a:ext cx="3624505" cy="5321850"/>
          </a:xfrm>
          <a:ln w="12700">
            <a:solidFill>
              <a:srgbClr val="7F7F7F"/>
            </a:solidFill>
          </a:ln>
        </p:spPr>
      </p:pic>
      <p:sp>
        <p:nvSpPr>
          <p:cNvPr id="7373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E0CAE0-7555-4193-BA73-F0CB37E2834A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000" smtClean="0"/>
          </a:p>
        </p:txBody>
      </p:sp>
      <p:pic>
        <p:nvPicPr>
          <p:cNvPr id="73731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3400" y="1524001"/>
            <a:ext cx="3221724" cy="2870197"/>
          </a:xfrm>
          <a:ln w="12700">
            <a:solidFill>
              <a:srgbClr val="7F7F7F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394198"/>
            <a:ext cx="3327662" cy="2451652"/>
          </a:xfrm>
          <a:prstGeom prst="rect">
            <a:avLst/>
          </a:prstGeom>
          <a:ln w="12700">
            <a:solidFill>
              <a:srgbClr val="7F7F7F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Lymph Nodes (Glands)</a:t>
            </a:r>
          </a:p>
        </p:txBody>
      </p:sp>
      <p:pic>
        <p:nvPicPr>
          <p:cNvPr id="75779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24000"/>
            <a:ext cx="3030795" cy="5334000"/>
          </a:xfrm>
          <a:ln w="12700">
            <a:solidFill>
              <a:srgbClr val="7F7F7F"/>
            </a:solidFill>
          </a:ln>
        </p:spPr>
      </p:pic>
      <p:sp>
        <p:nvSpPr>
          <p:cNvPr id="7578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292957-5F62-472C-AD71-8ACBFE84893D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000" smtClean="0"/>
          </a:p>
        </p:txBody>
      </p:sp>
      <p:pic>
        <p:nvPicPr>
          <p:cNvPr id="75781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743200"/>
            <a:ext cx="2386012" cy="197264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782" name="Content Placeholder 5"/>
          <p:cNvSpPr>
            <a:spLocks noGrp="1"/>
          </p:cNvSpPr>
          <p:nvPr>
            <p:ph sz="half" idx="2"/>
          </p:nvPr>
        </p:nvSpPr>
        <p:spPr>
          <a:xfrm>
            <a:off x="3124200" y="1591685"/>
            <a:ext cx="5334000" cy="2446915"/>
          </a:xfrm>
        </p:spPr>
        <p:txBody>
          <a:bodyPr/>
          <a:lstStyle/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2 Functions: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Produce antibodies and lymphocytes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Filter lymph through phagocytosis</a:t>
            </a:r>
          </a:p>
          <a:p>
            <a:pPr lvl="2"/>
            <a:r>
              <a:rPr lang="en-US" altLang="en-US" sz="1300" dirty="0" err="1" smtClean="0">
                <a:ea typeface="ＭＳ Ｐゴシック" panose="020B0600070205080204" pitchFamily="34" charset="-128"/>
              </a:rPr>
              <a:t>Macrocytes</a:t>
            </a:r>
            <a:r>
              <a:rPr lang="en-US" altLang="en-US" sz="1300" dirty="0" smtClean="0">
                <a:ea typeface="ＭＳ Ｐゴシック" panose="020B0600070205080204" pitchFamily="34" charset="-128"/>
              </a:rPr>
              <a:t> engulf and destroy old RBC’s and bacteria</a:t>
            </a:r>
            <a:endParaRPr lang="en-US" altLang="en-US" sz="1000" dirty="0" smtClean="0">
              <a:ea typeface="ＭＳ Ｐゴシック" panose="020B0600070205080204" pitchFamily="34" charset="-128"/>
            </a:endParaRP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Sentinel nodes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Like guardian or sentinel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Node closest to tumor</a:t>
            </a:r>
          </a:p>
          <a:p>
            <a:pPr lvl="1"/>
            <a:r>
              <a:rPr lang="en-US" altLang="en-US" sz="1400" dirty="0" smtClean="0">
                <a:ea typeface="ＭＳ Ｐゴシック" panose="020B0600070205080204" pitchFamily="34" charset="-128"/>
              </a:rPr>
              <a:t>Biopsy shows tumor spread</a:t>
            </a:r>
          </a:p>
        </p:txBody>
      </p:sp>
      <p:pic>
        <p:nvPicPr>
          <p:cNvPr id="7578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964" y="4267200"/>
            <a:ext cx="3493808" cy="250608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Lymphatic Words</a:t>
            </a:r>
          </a:p>
        </p:txBody>
      </p:sp>
      <p:sp>
        <p:nvSpPr>
          <p:cNvPr id="77828" name="Content Placeholder 3"/>
          <p:cNvSpPr>
            <a:spLocks noGrp="1"/>
          </p:cNvSpPr>
          <p:nvPr>
            <p:ph sz="half" idx="2"/>
          </p:nvPr>
        </p:nvSpPr>
        <p:spPr>
          <a:xfrm>
            <a:off x="3924300" y="1600200"/>
            <a:ext cx="4610100" cy="19812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 smtClean="0">
                <a:ea typeface="ＭＳ Ｐゴシック" panose="020B0600070205080204" pitchFamily="34" charset="-128"/>
              </a:rPr>
              <a:t>Diagnostics</a:t>
            </a:r>
          </a:p>
          <a:p>
            <a:r>
              <a:rPr lang="en-US" altLang="en-US" sz="1600" b="1" dirty="0" smtClean="0">
                <a:ea typeface="ＭＳ Ｐゴシック" panose="020B0600070205080204" pitchFamily="34" charset="-128"/>
              </a:rPr>
              <a:t>Elisa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: initial test for AIDS</a:t>
            </a:r>
          </a:p>
          <a:p>
            <a:r>
              <a:rPr lang="en-US" altLang="en-US" sz="1600" b="1" dirty="0" smtClean="0">
                <a:ea typeface="ＭＳ Ｐゴシック" panose="020B0600070205080204" pitchFamily="34" charset="-128"/>
              </a:rPr>
              <a:t>Western Blot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: confirming test for AIDS</a:t>
            </a:r>
          </a:p>
          <a:p>
            <a:r>
              <a:rPr lang="en-US" altLang="en-US" sz="1600" b="1" dirty="0" smtClean="0">
                <a:ea typeface="ＭＳ Ｐゴシック" panose="020B0600070205080204" pitchFamily="34" charset="-128"/>
              </a:rPr>
              <a:t>Lymphangiogram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: X-ray after injection of contrast media into hand or foot, for lymphoma</a:t>
            </a:r>
          </a:p>
          <a:p>
            <a:r>
              <a:rPr lang="en-US" altLang="en-US" sz="1600" b="1" dirty="0" smtClean="0">
                <a:ea typeface="ＭＳ Ｐゴシック" panose="020B0600070205080204" pitchFamily="34" charset="-128"/>
              </a:rPr>
              <a:t>Sentinel Node Biopsy</a:t>
            </a:r>
          </a:p>
        </p:txBody>
      </p:sp>
      <p:sp>
        <p:nvSpPr>
          <p:cNvPr id="7782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22249B-FF5E-4CEB-9F9C-D18ED5F9777A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00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501953"/>
              </p:ext>
            </p:extLst>
          </p:nvPr>
        </p:nvGraphicFramePr>
        <p:xfrm>
          <a:off x="685800" y="1600200"/>
          <a:ext cx="304800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23"/>
                <a:gridCol w="1563077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 Word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Immuno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Immune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Lympho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Lymph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Lymphato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Lymph Node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136045"/>
              </p:ext>
            </p:extLst>
          </p:nvPr>
        </p:nvGraphicFramePr>
        <p:xfrm>
          <a:off x="685800" y="3703320"/>
          <a:ext cx="46482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4448"/>
                <a:gridCol w="3223752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Abbreviation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AIDS Related Complex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AIDS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Acquired Immunodeficiency Syndrome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CMV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Cytomegalovirus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EBV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Herpes-Type Virus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Human</a:t>
                      </a:r>
                      <a:r>
                        <a:rPr lang="en-US" sz="1400" baseline="0" dirty="0" smtClean="0"/>
                        <a:t> Immunodeficiency Virus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Kaposi’s Sarcoma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Systemic</a:t>
                      </a:r>
                      <a:r>
                        <a:rPr lang="en-US" sz="1400" baseline="0" dirty="0" smtClean="0"/>
                        <a:t> Lupus Erythematosus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Multiple Sclerosis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524500" y="3762964"/>
            <a:ext cx="2514600" cy="1803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B2B2B2"/>
              </a:buClr>
              <a:buSzPct val="90000"/>
            </a:pPr>
            <a:r>
              <a:rPr lang="en-US" altLang="en-US" sz="2000" b="1" kern="0" dirty="0" smtClean="0">
                <a:solidFill>
                  <a:srgbClr val="000000"/>
                </a:solidFill>
                <a:latin typeface="Arial"/>
              </a:rPr>
              <a:t>Treatments</a:t>
            </a:r>
          </a:p>
          <a:p>
            <a:pPr marL="342900" lvl="0" indent="-342900">
              <a:spcBef>
                <a:spcPct val="200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en-US" sz="1600" kern="0" dirty="0" smtClean="0">
                <a:solidFill>
                  <a:srgbClr val="000000"/>
                </a:solidFill>
                <a:latin typeface="Arial"/>
              </a:rPr>
              <a:t>Drug Therapy</a:t>
            </a:r>
          </a:p>
          <a:p>
            <a:pPr marL="342900" lvl="0" indent="-342900">
              <a:spcBef>
                <a:spcPct val="200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en-US" sz="1600" kern="0" dirty="0" smtClean="0">
                <a:solidFill>
                  <a:srgbClr val="000000"/>
                </a:solidFill>
                <a:latin typeface="Arial"/>
              </a:rPr>
              <a:t>Radiation</a:t>
            </a:r>
            <a:endParaRPr lang="en-US" altLang="en-US" sz="1600" kern="0" dirty="0">
              <a:solidFill>
                <a:srgbClr val="000000"/>
              </a:solidFill>
              <a:latin typeface="Arial"/>
            </a:endParaRPr>
          </a:p>
          <a:p>
            <a:pPr marL="342900" lvl="0" indent="-342900">
              <a:spcBef>
                <a:spcPct val="200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n"/>
            </a:pPr>
            <a:r>
              <a:rPr lang="en-US" altLang="en-US" sz="1600" kern="0" dirty="0" smtClean="0">
                <a:solidFill>
                  <a:srgbClr val="000000"/>
                </a:solidFill>
                <a:latin typeface="Arial"/>
              </a:rPr>
              <a:t>Surgery</a:t>
            </a:r>
          </a:p>
          <a:p>
            <a:pPr marL="742950" lvl="1" indent="-285750">
              <a:spcBef>
                <a:spcPct val="2000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en-US" sz="1400" b="1" kern="0" dirty="0" smtClean="0">
                <a:solidFill>
                  <a:srgbClr val="000000"/>
                </a:solidFill>
                <a:latin typeface="Arial"/>
              </a:rPr>
              <a:t>Tonsillectomy</a:t>
            </a:r>
            <a:endParaRPr lang="en-US" altLang="en-US" sz="1400" b="1" kern="0" dirty="0">
              <a:solidFill>
                <a:srgbClr val="000000"/>
              </a:solidFill>
              <a:latin typeface="Arial"/>
            </a:endParaRPr>
          </a:p>
          <a:p>
            <a:pPr marL="742950" lvl="1" indent="-285750">
              <a:spcBef>
                <a:spcPct val="20000"/>
              </a:spcBef>
              <a:buClr>
                <a:srgbClr val="CCCC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en-US" sz="1400" b="1" kern="0" dirty="0" smtClean="0">
                <a:solidFill>
                  <a:srgbClr val="000000"/>
                </a:solidFill>
                <a:latin typeface="Arial"/>
              </a:rPr>
              <a:t>Splenectomy</a:t>
            </a:r>
            <a:endParaRPr lang="en-US" altLang="en-US" sz="1400" b="1" kern="0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More Lymphatic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76400"/>
            <a:ext cx="3810000" cy="4454525"/>
          </a:xfrm>
        </p:spPr>
        <p:txBody>
          <a:bodyPr/>
          <a:lstStyle/>
          <a:p>
            <a:pPr>
              <a:buFont typeface="Wingdings" charset="2"/>
              <a:buChar char="n"/>
              <a:defRPr/>
            </a:pPr>
            <a:r>
              <a:rPr lang="en-US" sz="1400" dirty="0" smtClean="0"/>
              <a:t>Immunization</a:t>
            </a:r>
          </a:p>
          <a:p>
            <a:pPr>
              <a:buFont typeface="Wingdings" charset="2"/>
              <a:buChar char="n"/>
              <a:defRPr/>
            </a:pPr>
            <a:r>
              <a:rPr lang="en-US" sz="1400" dirty="0" smtClean="0"/>
              <a:t>Local reaction</a:t>
            </a:r>
          </a:p>
          <a:p>
            <a:pPr>
              <a:buFont typeface="Wingdings" charset="2"/>
              <a:buChar char="n"/>
              <a:defRPr/>
            </a:pPr>
            <a:r>
              <a:rPr lang="en-US" sz="1400" dirty="0" smtClean="0"/>
              <a:t>Lymphadenopathy</a:t>
            </a:r>
          </a:p>
          <a:p>
            <a:pPr>
              <a:buFont typeface="Wingdings" charset="2"/>
              <a:buChar char="n"/>
              <a:defRPr/>
            </a:pPr>
            <a:r>
              <a:rPr lang="en-US" sz="1400" dirty="0" smtClean="0"/>
              <a:t>Resistance</a:t>
            </a:r>
          </a:p>
          <a:p>
            <a:pPr>
              <a:buFont typeface="Wingdings" charset="2"/>
              <a:buChar char="n"/>
              <a:defRPr/>
            </a:pPr>
            <a:r>
              <a:rPr lang="en-US" sz="1400" dirty="0" smtClean="0"/>
              <a:t>Susceptible</a:t>
            </a:r>
          </a:p>
          <a:p>
            <a:pPr>
              <a:buFont typeface="Wingdings" charset="2"/>
              <a:buChar char="n"/>
              <a:defRPr/>
            </a:pPr>
            <a:r>
              <a:rPr lang="en-US" sz="1400" dirty="0" smtClean="0"/>
              <a:t>Immunosuppressive</a:t>
            </a:r>
          </a:p>
          <a:p>
            <a:pPr>
              <a:buFont typeface="Wingdings" charset="2"/>
              <a:buChar char="n"/>
              <a:defRPr/>
            </a:pPr>
            <a:r>
              <a:rPr lang="en-US" sz="1400" dirty="0" err="1" smtClean="0"/>
              <a:t>Immunocompromised</a:t>
            </a:r>
            <a:endParaRPr lang="en-US" sz="1400" dirty="0" smtClean="0"/>
          </a:p>
          <a:p>
            <a:pPr marL="0" indent="0">
              <a:buFont typeface="Wingdings" charset="2"/>
              <a:buNone/>
              <a:defRPr/>
            </a:pPr>
            <a:endParaRPr lang="en-US" sz="1400" dirty="0" smtClean="0"/>
          </a:p>
        </p:txBody>
      </p:sp>
      <p:sp>
        <p:nvSpPr>
          <p:cNvPr id="7987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131630-5778-4FB2-9C82-85C6D521CD75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000" smtClean="0"/>
          </a:p>
        </p:txBody>
      </p:sp>
      <p:pic>
        <p:nvPicPr>
          <p:cNvPr id="7987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89" y="3581400"/>
            <a:ext cx="3506296" cy="3124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010322"/>
              </p:ext>
            </p:extLst>
          </p:nvPr>
        </p:nvGraphicFramePr>
        <p:xfrm>
          <a:off x="5029200" y="1676400"/>
          <a:ext cx="2933700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700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Pathologies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AIDS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Cytomegalovirus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Hypersplenism</a:t>
                      </a:r>
                      <a:r>
                        <a:rPr lang="en-US" sz="1400" dirty="0" smtClean="0"/>
                        <a:t>:</a:t>
                      </a:r>
                      <a:r>
                        <a:rPr lang="en-US" sz="1400" baseline="0" dirty="0" smtClean="0"/>
                        <a:t> enlarged spleen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Kaposi’s Sarcoma: seen in AIDS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Lymphoma: lymph</a:t>
                      </a:r>
                      <a:r>
                        <a:rPr lang="en-US" sz="1400" baseline="0" dirty="0" smtClean="0"/>
                        <a:t> cancer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Mononucleosis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Myasthenia Gravis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Multiple Sclerosis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Pneumocystis </a:t>
                      </a:r>
                      <a:r>
                        <a:rPr lang="en-US" sz="1400" dirty="0" err="1" smtClean="0"/>
                        <a:t>Carinii</a:t>
                      </a:r>
                      <a:r>
                        <a:rPr lang="en-US" sz="1400" dirty="0" smtClean="0"/>
                        <a:t> Pneumonia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Sarcoidosis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Lymphedema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Lymphangioma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Gastrointestinal System</a:t>
            </a:r>
          </a:p>
        </p:txBody>
      </p:sp>
      <p:pic>
        <p:nvPicPr>
          <p:cNvPr id="81923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1300" y="1752600"/>
            <a:ext cx="4038600" cy="4818825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>
                <a:ea typeface="ＭＳ Ｐゴシック" panose="020B0600070205080204" pitchFamily="34" charset="-128"/>
              </a:rPr>
              <a:t>Skeletal System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8534400" cy="502920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206 bones, including joints and cartilage</a:t>
            </a:r>
          </a:p>
          <a:p>
            <a:pPr lvl="1" eaLnBrk="1" hangingPunct="1"/>
            <a:r>
              <a:rPr lang="en-US" altLang="en-US" smtClean="0">
                <a:ea typeface="ＭＳ Ｐゴシック" panose="020B0600070205080204" pitchFamily="34" charset="-128"/>
              </a:rPr>
              <a:t>Axial skeleton (80)– skull, spinal column, ribs, sternum</a:t>
            </a:r>
          </a:p>
          <a:p>
            <a:pPr lvl="1" eaLnBrk="1" hangingPunct="1"/>
            <a:r>
              <a:rPr lang="en-US" altLang="en-US" smtClean="0">
                <a:ea typeface="ＭＳ Ｐゴシック" panose="020B0600070205080204" pitchFamily="34" charset="-128"/>
              </a:rPr>
              <a:t>Appendicular skeleton (126) – shoulders, pelvis, arms, legs, hands, feet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Protect internal tissue and organs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Stabilize and support the body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Produce red blood cells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Store mineral salts, calcium, phosphorus</a:t>
            </a:r>
          </a:p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Provide surfaces for muscles, tendons, ligaments attachments.  Enables movement</a:t>
            </a:r>
          </a:p>
          <a:p>
            <a:pPr lvl="1" eaLnBrk="1" hangingPunct="1"/>
            <a:endParaRPr lang="en-US" altLang="en-US" sz="2500" smtClean="0">
              <a:ea typeface="ＭＳ Ｐゴシック" panose="020B0600070205080204" pitchFamily="34" charset="-128"/>
            </a:endParaRPr>
          </a:p>
          <a:p>
            <a:pPr lvl="1" eaLnBrk="1" hangingPunct="1"/>
            <a:endParaRPr lang="en-US" altLang="en-US" sz="2600" smtClean="0">
              <a:ea typeface="ＭＳ Ｐゴシック" panose="020B0600070205080204" pitchFamily="34" charset="-128"/>
            </a:endParaRPr>
          </a:p>
        </p:txBody>
      </p:sp>
      <p:sp>
        <p:nvSpPr>
          <p:cNvPr id="1024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2F64F1-9689-4FD8-BFA9-AB782A3B86A8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381000" y="217488"/>
            <a:ext cx="8305800" cy="1143000"/>
          </a:xfrm>
        </p:spPr>
        <p:txBody>
          <a:bodyPr/>
          <a:lstStyle/>
          <a:p>
            <a:pPr algn="ctr"/>
            <a:r>
              <a:rPr lang="en-US" altLang="en-US" sz="3600" dirty="0" smtClean="0">
                <a:ea typeface="ＭＳ Ｐゴシック" panose="020B0600070205080204" pitchFamily="34" charset="-128"/>
              </a:rPr>
              <a:t>Gastrointestinal (or Digestive) System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62000" y="1600200"/>
            <a:ext cx="3962400" cy="4800600"/>
          </a:xfrm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en-US" dirty="0" smtClean="0"/>
              <a:t>Major </a:t>
            </a:r>
            <a:r>
              <a:rPr lang="en-US" dirty="0"/>
              <a:t>F</a:t>
            </a:r>
            <a:r>
              <a:rPr lang="en-US" dirty="0" smtClean="0"/>
              <a:t>unctions: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Break down food into nutrients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Supply nutrients to cells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Collect waste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Eliminate waste</a:t>
            </a:r>
          </a:p>
          <a:p>
            <a:pPr marL="0" indent="0">
              <a:buFont typeface="Wingdings" charset="2"/>
              <a:buNone/>
              <a:defRPr/>
            </a:pPr>
            <a:r>
              <a:rPr lang="en-US" dirty="0" smtClean="0"/>
              <a:t>Structure: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Basically, a long tube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Branches into organs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Divided into: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Upper GI tract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000" dirty="0" smtClean="0"/>
              <a:t>Lower GI tract</a:t>
            </a:r>
          </a:p>
          <a:p>
            <a:pPr marL="0" indent="0">
              <a:buFont typeface="Wingdings" charset="2"/>
              <a:buNone/>
              <a:defRPr/>
            </a:pPr>
            <a:endParaRPr lang="en-US" sz="2400" dirty="0" smtClean="0"/>
          </a:p>
          <a:p>
            <a:pPr marL="0" indent="0">
              <a:buFont typeface="Wingdings" charset="2"/>
              <a:buNone/>
              <a:defRPr/>
            </a:pPr>
            <a:r>
              <a:rPr lang="en-US" sz="2400" dirty="0" smtClean="0"/>
              <a:t>	</a:t>
            </a:r>
          </a:p>
          <a:p>
            <a:pPr>
              <a:buFont typeface="Wingdings" charset="2"/>
              <a:buChar char="n"/>
              <a:defRPr/>
            </a:pPr>
            <a:endParaRPr lang="en-US" dirty="0"/>
          </a:p>
        </p:txBody>
      </p:sp>
      <p:pic>
        <p:nvPicPr>
          <p:cNvPr id="83972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7589" y="1722438"/>
            <a:ext cx="3866349" cy="4449762"/>
          </a:xfrm>
          <a:ln w="12700">
            <a:solidFill>
              <a:srgbClr val="7F7F7F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Mouth or Oral Cavity</a:t>
            </a:r>
          </a:p>
        </p:txBody>
      </p:sp>
      <p:pic>
        <p:nvPicPr>
          <p:cNvPr id="86019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24000"/>
            <a:ext cx="3121025" cy="2868805"/>
          </a:xfrm>
          <a:ln w="12700">
            <a:solidFill>
              <a:srgbClr val="7F7F7F"/>
            </a:solidFill>
          </a:ln>
        </p:spPr>
      </p:pic>
      <p:pic>
        <p:nvPicPr>
          <p:cNvPr id="86020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676400"/>
            <a:ext cx="4800600" cy="3656415"/>
          </a:xfrm>
          <a:ln w="12700">
            <a:solidFill>
              <a:srgbClr val="7F7F7F"/>
            </a:solidFill>
          </a:ln>
        </p:spPr>
      </p:pic>
      <p:pic>
        <p:nvPicPr>
          <p:cNvPr id="86021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85106"/>
            <a:ext cx="3504552" cy="2285808"/>
          </a:xfrm>
          <a:prstGeom prst="rect">
            <a:avLst/>
          </a:prstGeom>
          <a:noFill/>
          <a:ln w="1270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smtClean="0">
                <a:ea typeface="ＭＳ Ｐゴシック" panose="020B0600070205080204" pitchFamily="34" charset="-128"/>
              </a:rPr>
              <a:t>Pharynx, Esophagus, Stomach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756660" cy="4038599"/>
          </a:xfrm>
        </p:spPr>
        <p:txBody>
          <a:bodyPr/>
          <a:lstStyle/>
          <a:p>
            <a:pPr marL="365760">
              <a:spcBef>
                <a:spcPts val="1200"/>
              </a:spcBef>
              <a:buFont typeface="Wingdings" charset="2"/>
              <a:buChar char="n"/>
              <a:defRPr/>
            </a:pPr>
            <a:r>
              <a:rPr lang="en-US" sz="2000" b="1" dirty="0" smtClean="0"/>
              <a:t>Pharynx</a:t>
            </a:r>
            <a:r>
              <a:rPr lang="en-US" sz="2000" dirty="0" smtClean="0"/>
              <a:t>: throat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600" dirty="0" smtClean="0"/>
              <a:t>Swallowing reflex</a:t>
            </a:r>
          </a:p>
          <a:p>
            <a:pPr marL="365760">
              <a:spcBef>
                <a:spcPts val="1200"/>
              </a:spcBef>
              <a:buFont typeface="Wingdings" charset="2"/>
              <a:buChar char="n"/>
              <a:defRPr/>
            </a:pPr>
            <a:r>
              <a:rPr lang="en-US" sz="2000" b="1" dirty="0" smtClean="0"/>
              <a:t>Esophagus</a:t>
            </a:r>
            <a:r>
              <a:rPr lang="en-US" sz="2000" dirty="0" smtClean="0"/>
              <a:t>:  10” long tube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600" dirty="0" smtClean="0"/>
              <a:t>Passes through diaphragm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600" dirty="0" smtClean="0"/>
              <a:t>Connects to stomach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600" dirty="0" smtClean="0"/>
              <a:t>Moves food along </a:t>
            </a:r>
          </a:p>
          <a:p>
            <a:pPr marL="365760">
              <a:spcBef>
                <a:spcPts val="1200"/>
              </a:spcBef>
              <a:buFont typeface="Wingdings" charset="2"/>
              <a:buChar char="n"/>
              <a:defRPr/>
            </a:pPr>
            <a:r>
              <a:rPr lang="en-US" sz="2000" b="1" dirty="0" smtClean="0"/>
              <a:t>Peristalsis</a:t>
            </a:r>
            <a:r>
              <a:rPr lang="en-US" sz="2000" dirty="0" smtClean="0"/>
              <a:t>: wave-like contractions</a:t>
            </a:r>
          </a:p>
          <a:p>
            <a:pPr marL="365760">
              <a:spcBef>
                <a:spcPts val="1200"/>
              </a:spcBef>
              <a:buFont typeface="Wingdings" charset="2"/>
              <a:buChar char="n"/>
              <a:defRPr/>
            </a:pPr>
            <a:r>
              <a:rPr lang="en-US" sz="2000" b="1" dirty="0" smtClean="0"/>
              <a:t>Rugae</a:t>
            </a:r>
            <a:r>
              <a:rPr lang="en-US" sz="2000" dirty="0" smtClean="0"/>
              <a:t>: gastric folds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600" dirty="0" smtClean="0"/>
              <a:t>Secrete HCL and digestive juices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460" y="1752600"/>
            <a:ext cx="4244340" cy="3886200"/>
          </a:xfrm>
          <a:prstGeom prst="rect">
            <a:avLst/>
          </a:prstGeom>
          <a:ln w="12700">
            <a:solidFill>
              <a:srgbClr val="7F7F7F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Liver, Gallbladder, Biliary System</a:t>
            </a:r>
          </a:p>
        </p:txBody>
      </p:sp>
      <p:pic>
        <p:nvPicPr>
          <p:cNvPr id="90115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799" y="1584959"/>
            <a:ext cx="4132695" cy="4545965"/>
          </a:xfrm>
          <a:ln w="12700">
            <a:solidFill>
              <a:srgbClr val="7F7F7F"/>
            </a:solidFill>
          </a:ln>
        </p:spPr>
      </p:pic>
      <p:sp>
        <p:nvSpPr>
          <p:cNvPr id="90116" name="Content Placeholder 1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86200" cy="4530725"/>
          </a:xfrm>
        </p:spPr>
        <p:txBody>
          <a:bodyPr/>
          <a:lstStyle/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Liver: largest gland</a:t>
            </a:r>
          </a:p>
          <a:p>
            <a:pPr lvl="1"/>
            <a:r>
              <a:rPr lang="en-US" altLang="en-US" sz="2000" dirty="0" smtClean="0">
                <a:ea typeface="ＭＳ Ｐゴシック" panose="020B0600070205080204" pitchFamily="34" charset="-128"/>
              </a:rPr>
              <a:t>Weighs 3-4 pounds</a:t>
            </a:r>
          </a:p>
          <a:p>
            <a:pPr lvl="1"/>
            <a:r>
              <a:rPr lang="en-US" altLang="en-US" sz="2000" dirty="0" smtClean="0">
                <a:ea typeface="ＭＳ Ｐゴシック" panose="020B0600070205080204" pitchFamily="34" charset="-128"/>
              </a:rPr>
              <a:t>Secretes bile</a:t>
            </a:r>
          </a:p>
          <a:p>
            <a:r>
              <a:rPr lang="en-US" altLang="en-US" sz="2400" dirty="0" smtClean="0">
                <a:ea typeface="ＭＳ Ｐゴシック" panose="020B0600070205080204" pitchFamily="34" charset="-128"/>
              </a:rPr>
              <a:t>Bile</a:t>
            </a:r>
          </a:p>
          <a:p>
            <a:pPr lvl="1"/>
            <a:r>
              <a:rPr lang="en-US" altLang="en-US" sz="2000" b="1" dirty="0" smtClean="0">
                <a:ea typeface="ＭＳ Ｐゴシック" panose="020B0600070205080204" pitchFamily="34" charset="-128"/>
              </a:rPr>
              <a:t>Bilirubin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: pigment</a:t>
            </a:r>
          </a:p>
          <a:p>
            <a:pPr lvl="1"/>
            <a:r>
              <a:rPr lang="en-US" altLang="en-US" sz="2000" dirty="0" smtClean="0">
                <a:ea typeface="ＭＳ Ｐゴシック" panose="020B0600070205080204" pitchFamily="34" charset="-128"/>
              </a:rPr>
              <a:t>Emulsifies fats</a:t>
            </a:r>
          </a:p>
          <a:p>
            <a:pPr lvl="1"/>
            <a:r>
              <a:rPr lang="en-US" altLang="en-US" sz="2000" dirty="0" smtClean="0">
                <a:ea typeface="ＭＳ Ｐゴシック" panose="020B0600070205080204" pitchFamily="34" charset="-128"/>
              </a:rPr>
              <a:t>Goes from liver to hepatic duct</a:t>
            </a:r>
          </a:p>
          <a:p>
            <a:pPr lvl="1"/>
            <a:r>
              <a:rPr lang="en-US" altLang="en-US" sz="2000" dirty="0" smtClean="0">
                <a:ea typeface="ＭＳ Ｐゴシック" panose="020B0600070205080204" pitchFamily="34" charset="-128"/>
              </a:rPr>
              <a:t>To cystic duct</a:t>
            </a:r>
          </a:p>
          <a:p>
            <a:pPr lvl="1"/>
            <a:r>
              <a:rPr lang="en-US" altLang="en-US" sz="2000" dirty="0" smtClean="0">
                <a:ea typeface="ＭＳ Ｐゴシック" panose="020B0600070205080204" pitchFamily="34" charset="-128"/>
              </a:rPr>
              <a:t>Into gallbladder</a:t>
            </a:r>
          </a:p>
          <a:p>
            <a:pPr lvl="2"/>
            <a:r>
              <a:rPr lang="en-US" altLang="en-US" sz="1600" dirty="0" smtClean="0">
                <a:ea typeface="ＭＳ Ｐゴシック" panose="020B0600070205080204" pitchFamily="34" charset="-128"/>
              </a:rPr>
              <a:t>Stores bile, concentrates it</a:t>
            </a:r>
          </a:p>
          <a:p>
            <a:pPr lvl="2"/>
            <a:r>
              <a:rPr lang="en-US" altLang="en-US" sz="1600" dirty="0" smtClean="0">
                <a:ea typeface="ＭＳ Ｐゴシック" panose="020B0600070205080204" pitchFamily="34" charset="-128"/>
              </a:rPr>
              <a:t>If fat in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chyme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, releases bile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Pancreas</a:t>
            </a:r>
          </a:p>
        </p:txBody>
      </p:sp>
      <p:pic>
        <p:nvPicPr>
          <p:cNvPr id="92163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88477"/>
            <a:ext cx="4038600" cy="4659923"/>
          </a:xfrm>
          <a:ln w="12700">
            <a:solidFill>
              <a:srgbClr val="7F7F7F"/>
            </a:solidFill>
          </a:ln>
        </p:spPr>
      </p:pic>
      <p:sp>
        <p:nvSpPr>
          <p:cNvPr id="9216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Dual </a:t>
            </a:r>
            <a:r>
              <a:rPr lang="en-US" altLang="en-US" sz="2000" dirty="0">
                <a:ea typeface="ＭＳ Ｐゴシック" panose="020B0600070205080204" pitchFamily="34" charset="-128"/>
              </a:rPr>
              <a:t>R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ole: both digestive and endocrine systems</a:t>
            </a:r>
          </a:p>
          <a:p>
            <a:r>
              <a:rPr lang="en-US" altLang="en-US" sz="2000" b="1" dirty="0" smtClean="0">
                <a:ea typeface="ＭＳ Ｐゴシック" panose="020B0600070205080204" pitchFamily="34" charset="-128"/>
              </a:rPr>
              <a:t>Acinar Cells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manufacture digestive juices</a:t>
            </a:r>
          </a:p>
          <a:p>
            <a:r>
              <a:rPr lang="en-US" altLang="en-US" sz="2000" b="1" dirty="0" smtClean="0">
                <a:ea typeface="ＭＳ Ｐゴシック" panose="020B0600070205080204" pitchFamily="34" charset="-128"/>
              </a:rPr>
              <a:t>Duct Cells </a:t>
            </a:r>
            <a:r>
              <a:rPr lang="en-US" altLang="en-US" sz="2000" dirty="0" smtClean="0">
                <a:ea typeface="ＭＳ Ｐゴシック" panose="020B0600070205080204" pitchFamily="34" charset="-128"/>
              </a:rPr>
              <a:t>secrete sodium bicarbonate to neutralize acid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Pancreatic Duct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Joins common bile duct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Feeds into </a:t>
            </a:r>
            <a:r>
              <a:rPr lang="en-US" altLang="en-US" sz="1600" b="1" dirty="0" smtClean="0">
                <a:ea typeface="ＭＳ Ｐゴシック" panose="020B0600070205080204" pitchFamily="34" charset="-128"/>
              </a:rPr>
              <a:t>Duodenum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Lower Gastrintestinal Tract</a:t>
            </a:r>
          </a:p>
        </p:txBody>
      </p:sp>
      <p:pic>
        <p:nvPicPr>
          <p:cNvPr id="94211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1600200"/>
            <a:ext cx="5562600" cy="4495800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smtClean="0">
                <a:ea typeface="ＭＳ Ｐゴシック" panose="020B0600070205080204" pitchFamily="34" charset="-128"/>
              </a:rPr>
              <a:t>Intestines, Rectum, Anus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60582"/>
            <a:ext cx="3962400" cy="217321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b="1" dirty="0" smtClean="0"/>
              <a:t>Small Intestine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Completes digestion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800" dirty="0" smtClean="0"/>
              <a:t>Nutrients into blood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800" dirty="0" smtClean="0"/>
              <a:t>Wastes to large intestine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3 parts: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800" b="1" dirty="0" smtClean="0"/>
              <a:t>Duodenum</a:t>
            </a:r>
            <a:r>
              <a:rPr lang="en-US" sz="1800" dirty="0" smtClean="0"/>
              <a:t>, </a:t>
            </a:r>
            <a:r>
              <a:rPr lang="en-US" sz="1800" b="1" dirty="0" smtClean="0"/>
              <a:t>Jejunum</a:t>
            </a:r>
            <a:r>
              <a:rPr lang="en-US" sz="1800" dirty="0" smtClean="0"/>
              <a:t>, </a:t>
            </a:r>
            <a:r>
              <a:rPr lang="en-US" sz="1800" b="1" dirty="0" smtClean="0"/>
              <a:t>Ileum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60582"/>
            <a:ext cx="3825194" cy="2021271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b="1" dirty="0" smtClean="0"/>
              <a:t>Large </a:t>
            </a:r>
            <a:r>
              <a:rPr lang="en-US" sz="2000" b="1" dirty="0"/>
              <a:t>I</a:t>
            </a:r>
            <a:r>
              <a:rPr lang="en-US" sz="2000" b="1" dirty="0" smtClean="0"/>
              <a:t>ntestine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b="1" dirty="0" smtClean="0"/>
              <a:t>Cecum</a:t>
            </a:r>
            <a:endParaRPr lang="en-US" sz="2000" dirty="0"/>
          </a:p>
          <a:p>
            <a:pPr>
              <a:buFont typeface="Wingdings" charset="2"/>
              <a:buChar char="n"/>
              <a:defRPr/>
            </a:pPr>
            <a:r>
              <a:rPr lang="en-US" sz="2000" b="1" dirty="0" smtClean="0"/>
              <a:t>Colon</a:t>
            </a:r>
            <a:endParaRPr lang="en-US" sz="2000" dirty="0"/>
          </a:p>
          <a:p>
            <a:pPr lvl="1">
              <a:buFont typeface="Wingdings" charset="2"/>
              <a:buChar char="n"/>
              <a:defRPr/>
            </a:pPr>
            <a:r>
              <a:rPr lang="en-US" sz="1600" dirty="0" smtClean="0"/>
              <a:t>4 Parts: Ascending, Transverse, Descending, Sigmoid</a:t>
            </a:r>
          </a:p>
          <a:p>
            <a:pPr lvl="0">
              <a:buClr>
                <a:srgbClr val="B2B2B2"/>
              </a:buClr>
              <a:buFont typeface="Wingdings" charset="2"/>
              <a:buChar char="n"/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Rectum</a:t>
            </a:r>
            <a:endParaRPr lang="en-US" sz="1600" dirty="0" smtClean="0"/>
          </a:p>
          <a:p>
            <a:pPr marL="0" indent="0">
              <a:buFont typeface="Wingdings" charset="2"/>
              <a:buNone/>
              <a:defRPr/>
            </a:pPr>
            <a:endParaRPr lang="en-US" sz="2000" dirty="0"/>
          </a:p>
        </p:txBody>
      </p:sp>
      <p:pic>
        <p:nvPicPr>
          <p:cNvPr id="9626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74450"/>
            <a:ext cx="3217862" cy="310281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586207"/>
            <a:ext cx="3844926" cy="320194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Digestive System 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709420"/>
              </p:ext>
            </p:extLst>
          </p:nvPr>
        </p:nvGraphicFramePr>
        <p:xfrm>
          <a:off x="762000" y="1600200"/>
          <a:ext cx="30480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923"/>
                <a:gridCol w="1563077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 Word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Appendo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Appendix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Bili, </a:t>
                      </a:r>
                      <a:r>
                        <a:rPr lang="en-US" sz="1400" dirty="0" err="1" smtClean="0"/>
                        <a:t>Chole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Bile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Colo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Colono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Colon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Ceco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Cecum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Laparo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Abdominal Wall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Esophago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Esophagus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Gastro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Stomach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Dento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Tooth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Linguo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Tongue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Odonto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Teeth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Spleno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Spleen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Lipo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Fat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Stomato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Mouth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09578"/>
              </p:ext>
            </p:extLst>
          </p:nvPr>
        </p:nvGraphicFramePr>
        <p:xfrm>
          <a:off x="4495800" y="1600200"/>
          <a:ext cx="398743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438"/>
                <a:gridCol w="1905000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Signs</a:t>
                      </a:r>
                      <a:r>
                        <a:rPr lang="en-US" sz="1600" baseline="0" dirty="0" smtClean="0"/>
                        <a:t> &amp; Symptoms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Definitions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Anorexia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Loss of appetite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Aphagia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Loss of swallowing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Ascites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Large</a:t>
                      </a:r>
                      <a:r>
                        <a:rPr lang="en-US" sz="1400" baseline="0" dirty="0" smtClean="0"/>
                        <a:t> amount of fluid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Dyspepsia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Gastric discomfort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Emesis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Vomit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Eructation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Belching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Reflux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Backflow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Jaundice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Yellow discoloration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809177"/>
              </p:ext>
            </p:extLst>
          </p:nvPr>
        </p:nvGraphicFramePr>
        <p:xfrm>
          <a:off x="4495800" y="4553267"/>
          <a:ext cx="4191000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2667000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Pathology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Apthous</a:t>
                      </a:r>
                      <a:r>
                        <a:rPr lang="en-US" sz="1400" baseline="0" dirty="0" smtClean="0"/>
                        <a:t> Ulcer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Canker</a:t>
                      </a:r>
                      <a:r>
                        <a:rPr lang="en-US" sz="1400" baseline="0" dirty="0" smtClean="0"/>
                        <a:t> sore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Appendicitis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Inflammation</a:t>
                      </a:r>
                      <a:r>
                        <a:rPr lang="en-US" sz="1400" baseline="0" dirty="0" smtClean="0"/>
                        <a:t> of the appendix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Celiac Disease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Inability to digest gluten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Cirrhosis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Liver disease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Crohn’s Disease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Chronic inflammation</a:t>
                      </a:r>
                      <a:r>
                        <a:rPr lang="en-US" sz="1400" baseline="0" dirty="0" smtClean="0"/>
                        <a:t> of the digestive tract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More Digestive System 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71143"/>
              </p:ext>
            </p:extLst>
          </p:nvPr>
        </p:nvGraphicFramePr>
        <p:xfrm>
          <a:off x="19594" y="1859280"/>
          <a:ext cx="4874623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016"/>
                <a:gridCol w="2874607"/>
              </a:tblGrid>
              <a:tr h="2047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Pathology (cont’d)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Diverticular Disease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Outpouching or hernia in intestine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Dysentary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Bloody</a:t>
                      </a:r>
                      <a:r>
                        <a:rPr lang="en-US" sz="1200" baseline="0" dirty="0" smtClean="0"/>
                        <a:t> stools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Esophageal</a:t>
                      </a:r>
                      <a:r>
                        <a:rPr lang="en-US" sz="1200" baseline="0" dirty="0" smtClean="0"/>
                        <a:t> Varices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enlarged veins in the esophagus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Gallstones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Hardened deposits in the gallbladder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Hepatitis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Inflammation of the liver</a:t>
                      </a:r>
                      <a:endParaRPr lang="en-US" sz="1200" dirty="0"/>
                    </a:p>
                  </a:txBody>
                  <a:tcPr/>
                </a:tc>
              </a:tr>
              <a:tr h="3071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Hiatal</a:t>
                      </a:r>
                      <a:r>
                        <a:rPr lang="en-US" sz="1200" baseline="0" dirty="0" smtClean="0"/>
                        <a:t> Hernia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Stomach</a:t>
                      </a:r>
                      <a:r>
                        <a:rPr lang="en-US" sz="1200" baseline="0" dirty="0" smtClean="0"/>
                        <a:t> sticks up into the chest through opening in diaphragm</a:t>
                      </a:r>
                      <a:endParaRPr lang="en-US" sz="1200" dirty="0"/>
                    </a:p>
                  </a:txBody>
                  <a:tcPr/>
                </a:tc>
              </a:tr>
              <a:tr h="30711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Hirschsprung’s</a:t>
                      </a:r>
                      <a:r>
                        <a:rPr lang="en-US" sz="1200" dirty="0" smtClean="0"/>
                        <a:t> Disease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Lack of nerve cells in colon at birth,</a:t>
                      </a:r>
                      <a:r>
                        <a:rPr lang="en-US" sz="1200" baseline="0" dirty="0" smtClean="0"/>
                        <a:t> causing poor or nonexistent peristalsis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Irritable</a:t>
                      </a:r>
                      <a:r>
                        <a:rPr lang="en-US" sz="1200" baseline="0" dirty="0" smtClean="0"/>
                        <a:t> Bowel Syndrome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Spastic colon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Pancreatitis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Inflammation of</a:t>
                      </a:r>
                      <a:r>
                        <a:rPr lang="en-US" sz="1200" baseline="0" dirty="0" smtClean="0"/>
                        <a:t> the pancreas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Caries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Dental cavities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Colorectal Polyps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Small clumps of cells on the colon lining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Thrush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Fungal infection of the mouth</a:t>
                      </a:r>
                      <a:r>
                        <a:rPr lang="en-US" sz="1200" baseline="0" dirty="0" smtClean="0"/>
                        <a:t> and throat </a:t>
                      </a:r>
                      <a:endParaRPr lang="en-US" sz="1200" dirty="0"/>
                    </a:p>
                  </a:txBody>
                  <a:tcPr/>
                </a:tc>
              </a:tr>
              <a:tr h="18427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Intestinal Obstruction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Blockage of the intestine</a:t>
                      </a:r>
                      <a:endParaRPr lang="en-US" sz="1200" dirty="0"/>
                    </a:p>
                  </a:txBody>
                  <a:tcPr/>
                </a:tc>
              </a:tr>
              <a:tr h="30711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Volvulus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Twisting</a:t>
                      </a:r>
                      <a:r>
                        <a:rPr lang="en-US" sz="1200" baseline="0" dirty="0" smtClean="0"/>
                        <a:t> of loops of intestine or stomach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563380"/>
              </p:ext>
            </p:extLst>
          </p:nvPr>
        </p:nvGraphicFramePr>
        <p:xfrm>
          <a:off x="5105400" y="1571308"/>
          <a:ext cx="39624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88"/>
                <a:gridCol w="2486212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Abbreviation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Barium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Barium Enema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Gallbladder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Gastrointestinal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GTT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Glucose Tolerance Test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HAV,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HBV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Hepatitis A/B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Liver Function Test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N&amp;V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Nausea and Vomiting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Nasogastric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NPO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Nothing by Mouth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Postprandial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TPN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Parenteral Nutrition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UGI,</a:t>
                      </a:r>
                      <a:r>
                        <a:rPr lang="en-US" sz="1400" baseline="0" dirty="0" smtClean="0"/>
                        <a:t> LGI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Upper/Lower Gastrointestinal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Respiratory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1026" name="Picture 2" descr="http://www.biology-questions-and-answers.com/images/Respiration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17" y="1600200"/>
            <a:ext cx="6040966" cy="4530725"/>
          </a:xfrm>
          <a:prstGeom prst="rect">
            <a:avLst/>
          </a:prstGeom>
          <a:noFill/>
          <a:ln w="12700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4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More about Bones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7188"/>
            <a:ext cx="3200400" cy="2819400"/>
          </a:xfrm>
        </p:spPr>
        <p:txBody>
          <a:bodyPr/>
          <a:lstStyle/>
          <a:p>
            <a:pPr marL="0" lvl="1">
              <a:buFont typeface="Wingdings" panose="05000000000000000000" pitchFamily="2" charset="2"/>
              <a:buNone/>
              <a:defRPr/>
            </a:pPr>
            <a:r>
              <a:rPr lang="en-US" altLang="en-US" dirty="0" smtClean="0">
                <a:ea typeface="ＭＳ Ｐゴシック" panose="020B0600070205080204" pitchFamily="34" charset="-128"/>
              </a:rPr>
              <a:t>Bone Shapes:</a:t>
            </a:r>
          </a:p>
          <a:p>
            <a:pPr>
              <a:defRPr/>
            </a:pPr>
            <a:r>
              <a:rPr lang="en-US" altLang="en-US" sz="1800" dirty="0" smtClean="0">
                <a:ea typeface="ＭＳ Ｐゴシック" panose="020B0600070205080204" pitchFamily="34" charset="-128"/>
              </a:rPr>
              <a:t>Long bones</a:t>
            </a:r>
          </a:p>
          <a:p>
            <a:pPr lvl="1">
              <a:defRPr/>
            </a:pPr>
            <a:r>
              <a:rPr lang="en-US" altLang="en-US" sz="1400" dirty="0" smtClean="0">
                <a:ea typeface="ＭＳ Ｐゴシック" panose="020B0600070205080204" pitchFamily="34" charset="-128"/>
              </a:rPr>
              <a:t>Legs, arms</a:t>
            </a:r>
          </a:p>
          <a:p>
            <a:pPr>
              <a:defRPr/>
            </a:pPr>
            <a:r>
              <a:rPr lang="en-US" altLang="en-US" sz="1800" dirty="0" smtClean="0">
                <a:ea typeface="ＭＳ Ｐゴシック" panose="020B0600070205080204" pitchFamily="34" charset="-128"/>
              </a:rPr>
              <a:t>Short bones</a:t>
            </a:r>
          </a:p>
          <a:p>
            <a:pPr lvl="1">
              <a:defRPr/>
            </a:pPr>
            <a:r>
              <a:rPr lang="en-US" altLang="en-US" sz="1400" dirty="0" smtClean="0">
                <a:ea typeface="ＭＳ Ｐゴシック" panose="020B0600070205080204" pitchFamily="34" charset="-128"/>
              </a:rPr>
              <a:t>Wrists, ankles</a:t>
            </a:r>
          </a:p>
          <a:p>
            <a:pPr>
              <a:defRPr/>
            </a:pPr>
            <a:r>
              <a:rPr lang="en-US" altLang="en-US" sz="1800" dirty="0" smtClean="0">
                <a:ea typeface="ＭＳ Ｐゴシック" panose="020B0600070205080204" pitchFamily="34" charset="-128"/>
              </a:rPr>
              <a:t>Flat bones</a:t>
            </a:r>
          </a:p>
          <a:p>
            <a:pPr lvl="1">
              <a:defRPr/>
            </a:pPr>
            <a:r>
              <a:rPr lang="en-US" altLang="en-US" sz="1400" dirty="0" smtClean="0">
                <a:ea typeface="ＭＳ Ｐゴシック" panose="020B0600070205080204" pitchFamily="34" charset="-128"/>
              </a:rPr>
              <a:t>Sternum, scapula, cranium </a:t>
            </a:r>
          </a:p>
          <a:p>
            <a:pPr>
              <a:defRPr/>
            </a:pPr>
            <a:r>
              <a:rPr lang="en-US" altLang="en-US" sz="1800" dirty="0" smtClean="0">
                <a:ea typeface="ＭＳ Ｐゴシック" panose="020B0600070205080204" pitchFamily="34" charset="-128"/>
              </a:rPr>
              <a:t>Irregular bones</a:t>
            </a:r>
          </a:p>
          <a:p>
            <a:pPr lvl="1">
              <a:defRPr/>
            </a:pPr>
            <a:r>
              <a:rPr lang="en-US" altLang="en-US" sz="1400" dirty="0" smtClean="0">
                <a:ea typeface="ＭＳ Ｐゴシック" panose="020B0600070205080204" pitchFamily="34" charset="-128"/>
              </a:rPr>
              <a:t>Vertebrae, hips</a:t>
            </a:r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pPr lvl="1">
              <a:defRPr/>
            </a:pPr>
            <a:endParaRPr lang="en-US" altLang="en-US" sz="16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13316" name="Content Placeholder 3"/>
          <p:cNvSpPr>
            <a:spLocks noGrp="1"/>
          </p:cNvSpPr>
          <p:nvPr>
            <p:ph sz="half" idx="2"/>
          </p:nvPr>
        </p:nvSpPr>
        <p:spPr>
          <a:xfrm>
            <a:off x="3827463" y="1627188"/>
            <a:ext cx="4859337" cy="3005137"/>
          </a:xfrm>
        </p:spPr>
        <p:txBody>
          <a:bodyPr/>
          <a:lstStyle/>
          <a:p>
            <a:pPr marL="0">
              <a:buFont typeface="Wingdings" panose="05000000000000000000" pitchFamily="2" charset="2"/>
              <a:buNone/>
              <a:defRPr/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Bone Growth:</a:t>
            </a:r>
          </a:p>
          <a:p>
            <a:pPr>
              <a:defRPr/>
            </a:pPr>
            <a:r>
              <a:rPr lang="en-US" altLang="en-US" sz="1800" dirty="0" smtClean="0">
                <a:ea typeface="ＭＳ Ｐゴシック" panose="020B0600070205080204" pitchFamily="34" charset="-128"/>
              </a:rPr>
              <a:t>Controlled by Pituitary Gland</a:t>
            </a:r>
          </a:p>
          <a:p>
            <a:pPr>
              <a:defRPr/>
            </a:pPr>
            <a:r>
              <a:rPr lang="en-US" altLang="en-US" sz="1800" b="1" dirty="0" smtClean="0">
                <a:ea typeface="ＭＳ Ｐゴシック" panose="020B0600070205080204" pitchFamily="34" charset="-128"/>
              </a:rPr>
              <a:t>Osteoblasts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: new bone cells, created by ossification </a:t>
            </a:r>
          </a:p>
          <a:p>
            <a:pPr>
              <a:defRPr/>
            </a:pPr>
            <a:r>
              <a:rPr lang="en-US" altLang="en-US" sz="1800" b="1" dirty="0" smtClean="0">
                <a:ea typeface="ＭＳ Ｐゴシック" panose="020B0600070205080204" pitchFamily="34" charset="-128"/>
              </a:rPr>
              <a:t>Osteocytes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: mature bone cells </a:t>
            </a:r>
          </a:p>
          <a:p>
            <a:pPr>
              <a:defRPr/>
            </a:pPr>
            <a:r>
              <a:rPr lang="en-US" altLang="en-US" sz="1800" b="1" dirty="0" smtClean="0">
                <a:ea typeface="ＭＳ Ｐゴシック" panose="020B0600070205080204" pitchFamily="34" charset="-128"/>
              </a:rPr>
              <a:t>Osteoclasts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: destroy old cells, process called </a:t>
            </a:r>
            <a:r>
              <a:rPr lang="en-US" altLang="en-US" sz="1800" b="1" dirty="0">
                <a:ea typeface="ＭＳ Ｐゴシック" panose="020B0600070205080204" pitchFamily="34" charset="-128"/>
              </a:rPr>
              <a:t>R</a:t>
            </a:r>
            <a:r>
              <a:rPr lang="en-US" altLang="en-US" sz="1800" b="1" dirty="0" smtClean="0">
                <a:ea typeface="ＭＳ Ｐゴシック" panose="020B0600070205080204" pitchFamily="34" charset="-128"/>
              </a:rPr>
              <a:t>esorption</a:t>
            </a:r>
          </a:p>
          <a:p>
            <a:pPr>
              <a:defRPr/>
            </a:pPr>
            <a:r>
              <a:rPr lang="en-US" altLang="en-US" sz="1800" dirty="0" smtClean="0">
                <a:ea typeface="ＭＳ Ｐゴシック" panose="020B0600070205080204" pitchFamily="34" charset="-128"/>
              </a:rPr>
              <a:t>Red bone marrow</a:t>
            </a:r>
          </a:p>
          <a:p>
            <a:pPr>
              <a:defRPr/>
            </a:pPr>
            <a:r>
              <a:rPr lang="en-US" altLang="en-US" sz="1800" dirty="0" smtClean="0">
                <a:ea typeface="ＭＳ Ｐゴシック" panose="020B0600070205080204" pitchFamily="34" charset="-128"/>
              </a:rPr>
              <a:t>Growth plates-epiphyseal line</a:t>
            </a:r>
          </a:p>
          <a:p>
            <a:pPr>
              <a:defRPr/>
            </a:pP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 altLang="en-US" sz="20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229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4629150"/>
            <a:ext cx="3643312" cy="2122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1844A6-82C1-45E4-A6DF-039948AA6E44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000" smtClean="0"/>
          </a:p>
        </p:txBody>
      </p:sp>
      <p:sp>
        <p:nvSpPr>
          <p:cNvPr id="2" name="TextBox 1"/>
          <p:cNvSpPr txBox="1"/>
          <p:nvPr/>
        </p:nvSpPr>
        <p:spPr>
          <a:xfrm>
            <a:off x="609600" y="4629150"/>
            <a:ext cx="3810000" cy="2012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>
              <a:spcBef>
                <a:spcPct val="20000"/>
              </a:spcBef>
              <a:buClr>
                <a:srgbClr val="CCCC99"/>
              </a:buClr>
              <a:buSzPct val="75000"/>
              <a:defRPr/>
            </a:pPr>
            <a:r>
              <a:rPr lang="en-US" altLang="en-US" sz="2400" kern="0" dirty="0">
                <a:solidFill>
                  <a:srgbClr val="000000"/>
                </a:solidFill>
                <a:latin typeface="Arial"/>
              </a:rPr>
              <a:t>Bone Tissues:</a:t>
            </a:r>
          </a:p>
          <a:p>
            <a:pPr marL="342900" indent="-342900">
              <a:spcBef>
                <a:spcPct val="200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en-US" altLang="en-US" b="1" kern="0" dirty="0">
                <a:solidFill>
                  <a:srgbClr val="000000"/>
                </a:solidFill>
                <a:latin typeface="Arial"/>
              </a:rPr>
              <a:t>Compact/Osseous</a:t>
            </a:r>
            <a:r>
              <a:rPr lang="en-US" altLang="en-US" kern="0" dirty="0">
                <a:solidFill>
                  <a:srgbClr val="000000"/>
                </a:solidFill>
                <a:latin typeface="Arial"/>
              </a:rPr>
              <a:t>: hard, dense; hard shell on outside</a:t>
            </a:r>
          </a:p>
          <a:p>
            <a:pPr marL="342900" indent="-342900">
              <a:spcBef>
                <a:spcPct val="20000"/>
              </a:spcBef>
              <a:buClr>
                <a:srgbClr val="B2B2B2"/>
              </a:buClr>
              <a:buSzPct val="90000"/>
              <a:buFont typeface="Wingdings" panose="05000000000000000000" pitchFamily="2" charset="2"/>
              <a:buChar char="n"/>
              <a:defRPr/>
            </a:pPr>
            <a:r>
              <a:rPr lang="en-US" altLang="en-US" b="1" kern="0" dirty="0">
                <a:solidFill>
                  <a:srgbClr val="000000"/>
                </a:solidFill>
                <a:latin typeface="Arial"/>
              </a:rPr>
              <a:t>Spongy/Cancellous</a:t>
            </a:r>
            <a:r>
              <a:rPr lang="en-US" altLang="en-US" kern="0" dirty="0">
                <a:solidFill>
                  <a:srgbClr val="000000"/>
                </a:solidFill>
                <a:latin typeface="Arial"/>
              </a:rPr>
              <a:t>: soft with spaces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Respiratory System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800600"/>
          </a:xfrm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en-US" sz="2400" b="1" dirty="0" smtClean="0"/>
              <a:t>Functions: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Warms and filters air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Transports O2 to cells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Removes CO2 from cells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Assists in speech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Maintains acid-base balance</a:t>
            </a:r>
          </a:p>
          <a:p>
            <a:pPr marL="0" indent="0">
              <a:buFont typeface="Wingdings" charset="2"/>
              <a:buNone/>
              <a:defRPr/>
            </a:pPr>
            <a:endParaRPr lang="en-US" sz="2000" dirty="0" smtClean="0"/>
          </a:p>
          <a:p>
            <a:pPr marL="0" indent="0">
              <a:buFont typeface="Wingdings" charset="2"/>
              <a:buNone/>
              <a:defRPr/>
            </a:pPr>
            <a:r>
              <a:rPr lang="en-US" sz="2400" b="1" dirty="0" smtClean="0"/>
              <a:t>Phases: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b="1" dirty="0" smtClean="0"/>
              <a:t>Ventilation</a:t>
            </a:r>
            <a:r>
              <a:rPr lang="en-US" sz="2000" dirty="0" smtClean="0"/>
              <a:t> (breathing)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External exchange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Internal exchange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Cellular exchange</a:t>
            </a:r>
          </a:p>
        </p:txBody>
      </p:sp>
      <p:sp>
        <p:nvSpPr>
          <p:cNvPr id="4100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600200"/>
            <a:ext cx="4267200" cy="4454525"/>
          </a:xfrm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en-US" sz="2400" b="1" dirty="0" smtClean="0"/>
              <a:t>Structures:</a:t>
            </a:r>
            <a:endParaRPr lang="en-US" sz="2000" b="1" dirty="0" smtClean="0"/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Series of cavities and spaces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Upper </a:t>
            </a:r>
            <a:r>
              <a:rPr lang="en-US" sz="2000" dirty="0"/>
              <a:t>respiratory tract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800" dirty="0"/>
              <a:t>Nose, mouth, pharynx, </a:t>
            </a:r>
            <a:r>
              <a:rPr lang="en-US" sz="1800" dirty="0" smtClean="0"/>
              <a:t>vocal cords, larynx, trachea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Lower respiratory tract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800" dirty="0" smtClean="0"/>
              <a:t>Bronchi</a:t>
            </a:r>
            <a:r>
              <a:rPr lang="en-US" sz="1800" dirty="0"/>
              <a:t>, bronchioles, alveoli, lungs</a:t>
            </a:r>
            <a:r>
              <a:rPr lang="en-US" sz="1200" dirty="0"/>
              <a:t>	</a:t>
            </a:r>
          </a:p>
          <a:p>
            <a:pPr>
              <a:buFont typeface="Wingdings" charset="2"/>
              <a:buChar char="n"/>
              <a:defRPr/>
            </a:pPr>
            <a:r>
              <a:rPr lang="en-US" sz="2000" dirty="0" smtClean="0"/>
              <a:t>Outside lungs: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1800" dirty="0" smtClean="0"/>
              <a:t>Pleura, pleural space, diaphragm</a:t>
            </a:r>
          </a:p>
          <a:p>
            <a:pPr lvl="1">
              <a:buFont typeface="Wingdings" charset="2"/>
              <a:buNone/>
              <a:defRPr/>
            </a:pPr>
            <a:r>
              <a:rPr lang="en-US" sz="1400" dirty="0" smtClean="0"/>
              <a:t>	</a:t>
            </a:r>
          </a:p>
          <a:p>
            <a:pPr lvl="1">
              <a:buFont typeface="Wingdings" charset="2"/>
              <a:buChar char="n"/>
              <a:defRPr/>
            </a:pPr>
            <a:endParaRPr lang="en-US" sz="1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>
                <a:ea typeface="ＭＳ Ｐゴシック" panose="020B0600070205080204" pitchFamily="34" charset="-128"/>
              </a:rPr>
              <a:t>Breathing</a:t>
            </a:r>
          </a:p>
        </p:txBody>
      </p:sp>
      <p:pic>
        <p:nvPicPr>
          <p:cNvPr id="10445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44663"/>
            <a:ext cx="5969000" cy="427513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>
                <a:ea typeface="ＭＳ Ｐゴシック" panose="020B0600070205080204" pitchFamily="34" charset="-128"/>
              </a:rPr>
              <a:t>Respiratory Tracts</a:t>
            </a:r>
          </a:p>
        </p:txBody>
      </p:sp>
      <p:pic>
        <p:nvPicPr>
          <p:cNvPr id="10649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3505200" cy="3657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1676400"/>
            <a:ext cx="3765550" cy="3657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	     Nose and Pharynx</a:t>
            </a:r>
          </a:p>
        </p:txBody>
      </p:sp>
      <p:pic>
        <p:nvPicPr>
          <p:cNvPr id="108547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905000"/>
            <a:ext cx="4191000" cy="4267200"/>
          </a:xfrm>
          <a:ln w="12700">
            <a:solidFill>
              <a:srgbClr val="7F7F7F"/>
            </a:solidFill>
          </a:ln>
        </p:spPr>
      </p:pic>
      <p:pic>
        <p:nvPicPr>
          <p:cNvPr id="10854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05000"/>
            <a:ext cx="3810000" cy="4191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1143000"/>
          </a:xfrm>
        </p:spPr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Larynx and Vocal Cords</a:t>
            </a:r>
          </a:p>
        </p:txBody>
      </p:sp>
      <p:pic>
        <p:nvPicPr>
          <p:cNvPr id="110595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600200"/>
            <a:ext cx="3983182" cy="3810000"/>
          </a:xfrm>
          <a:ln w="12700">
            <a:solidFill>
              <a:srgbClr val="7F7F7F"/>
            </a:solidFill>
          </a:ln>
        </p:spPr>
      </p:pic>
      <p:sp>
        <p:nvSpPr>
          <p:cNvPr id="110596" name="TextBox 4"/>
          <p:cNvSpPr txBox="1">
            <a:spLocks noChangeArrowheads="1"/>
          </p:cNvSpPr>
          <p:nvPr/>
        </p:nvSpPr>
        <p:spPr bwMode="auto">
          <a:xfrm>
            <a:off x="4800600" y="6477000"/>
            <a:ext cx="4343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11059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13010"/>
            <a:ext cx="3722688" cy="227319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9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4003675"/>
            <a:ext cx="3784600" cy="26606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>
                <a:ea typeface="ＭＳ Ｐゴシック" panose="020B0600070205080204" pitchFamily="34" charset="-128"/>
              </a:rPr>
              <a:t>Lungs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447800"/>
            <a:ext cx="7543800" cy="5029200"/>
          </a:xfrm>
        </p:spPr>
        <p:txBody>
          <a:bodyPr/>
          <a:lstStyle/>
          <a:p>
            <a:pPr eaLnBrk="1" hangingPunct="1">
              <a:lnSpc>
                <a:spcPct val="160000"/>
              </a:lnSpc>
            </a:pPr>
            <a:endParaRPr lang="en-US" altLang="en-US" sz="2500" smtClean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60000"/>
              </a:lnSpc>
            </a:pPr>
            <a:endParaRPr lang="en-US" altLang="en-US" sz="2600" smtClean="0">
              <a:ea typeface="ＭＳ Ｐゴシック" panose="020B0600070205080204" pitchFamily="34" charset="-128"/>
            </a:endParaRPr>
          </a:p>
        </p:txBody>
      </p:sp>
      <p:pic>
        <p:nvPicPr>
          <p:cNvPr id="112644" name="Picture 4" descr="Lung Anatom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395" y="1733006"/>
            <a:ext cx="5406605" cy="485829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>
                <a:ea typeface="ＭＳ Ｐゴシック" panose="020B0600070205080204" pitchFamily="34" charset="-128"/>
              </a:rPr>
              <a:t>Trachea and Bronchi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4392613" cy="5029200"/>
          </a:xfrm>
        </p:spPr>
        <p:txBody>
          <a:bodyPr/>
          <a:lstStyle/>
          <a:p>
            <a:pPr marL="457200" lvl="1" indent="0" eaLnBrk="1" hangingPunct="1">
              <a:buFont typeface="Wingdings" charset="2"/>
              <a:buNone/>
              <a:defRPr/>
            </a:pPr>
            <a:endParaRPr lang="en-US" sz="2500" dirty="0" smtClean="0"/>
          </a:p>
          <a:p>
            <a:pPr lvl="1" eaLnBrk="1" hangingPunct="1">
              <a:buFont typeface="Wingdings" charset="2"/>
              <a:buChar char="n"/>
              <a:defRPr/>
            </a:pPr>
            <a:endParaRPr lang="en-US" sz="2600" dirty="0" smtClean="0"/>
          </a:p>
        </p:txBody>
      </p:sp>
      <p:pic>
        <p:nvPicPr>
          <p:cNvPr id="114693" name="Picture 5" descr="alveoli-gas%20exchan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65617"/>
            <a:ext cx="2628900" cy="41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7" name="Picture 4" descr="Lung Anatom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7" y="1542506"/>
            <a:ext cx="5406605" cy="485829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Respiratory 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33597"/>
              </p:ext>
            </p:extLst>
          </p:nvPr>
        </p:nvGraphicFramePr>
        <p:xfrm>
          <a:off x="685800" y="1600200"/>
          <a:ext cx="304800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415"/>
                <a:gridCol w="1414585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 Word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Alveol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Alveolus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Broncho,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Broncio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Bronchus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Epiglott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Epiglottis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Laryngo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Larynx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Naso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Rhino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Nose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Pharyngo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Pharynx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Pleuro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Pleura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Pneo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Breathing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Pneumo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Lungs, Air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Pulmono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Lungs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Thoraco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Throrax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Chest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Tracheo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Trachea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071578"/>
              </p:ext>
            </p:extLst>
          </p:nvPr>
        </p:nvGraphicFramePr>
        <p:xfrm>
          <a:off x="3962400" y="1598023"/>
          <a:ext cx="46482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3200400"/>
              </a:tblGrid>
              <a:tr h="2794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Abbreviation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Arterial Blood Gas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ARD (S)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Acute Respiratory Distress Syndrome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Acute Respiratory</a:t>
                      </a:r>
                      <a:r>
                        <a:rPr lang="en-US" sz="1400" baseline="0" dirty="0" smtClean="0"/>
                        <a:t> Failure</a:t>
                      </a:r>
                      <a:endParaRPr lang="en-US" sz="1400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Chronic Obstructive Pulmonary Disease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CPR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Cardiopulmonary Resuscitation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CXR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Chest X-Ray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PCP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Pneumocystis </a:t>
                      </a:r>
                      <a:r>
                        <a:rPr lang="en-US" sz="1400" dirty="0" err="1" smtClean="0"/>
                        <a:t>Carinii</a:t>
                      </a:r>
                      <a:r>
                        <a:rPr lang="en-US" sz="1400" dirty="0" smtClean="0"/>
                        <a:t> Pneumonia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Pulmonary Function Test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Respiration</a:t>
                      </a:r>
                      <a:r>
                        <a:rPr lang="en-US" sz="1400" baseline="0" dirty="0" smtClean="0"/>
                        <a:t> Rate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RDS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Respiratory</a:t>
                      </a:r>
                      <a:r>
                        <a:rPr lang="en-US" sz="1400" baseline="0" dirty="0" smtClean="0"/>
                        <a:t> Distress Syndrome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TST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Tuberculin Skin Test</a:t>
                      </a:r>
                      <a:endParaRPr lang="en-US" sz="1400" dirty="0"/>
                    </a:p>
                  </a:txBody>
                  <a:tcPr/>
                </a:tc>
              </a:tr>
              <a:tr h="2540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Upper Respiratory</a:t>
                      </a:r>
                      <a:r>
                        <a:rPr lang="en-US" sz="1400" baseline="0" dirty="0" smtClean="0"/>
                        <a:t> Tract Infection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More Respiratory 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6720"/>
              </p:ext>
            </p:extLst>
          </p:nvPr>
        </p:nvGraphicFramePr>
        <p:xfrm>
          <a:off x="914400" y="1600200"/>
          <a:ext cx="22098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</a:tblGrid>
              <a:tr h="22197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Pathologies</a:t>
                      </a:r>
                      <a:endParaRPr lang="en-US" sz="16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Asthma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Bronchitis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Coryzea</a:t>
                      </a:r>
                      <a:r>
                        <a:rPr lang="en-US" sz="1400" dirty="0" smtClean="0"/>
                        <a:t>, Rhinitis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Croup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Diptheria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Emphysema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Influenza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Laryngitis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Pertussis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Pleurisy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Pharyngitis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Pneumothorax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Pulmonary Embolism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SIDS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Sinusitis</a:t>
                      </a:r>
                      <a:endParaRPr lang="en-US" sz="1400" dirty="0"/>
                    </a:p>
                  </a:txBody>
                  <a:tcPr/>
                </a:tc>
              </a:tr>
              <a:tr h="201799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Tonsilitis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657771"/>
              </p:ext>
            </p:extLst>
          </p:nvPr>
        </p:nvGraphicFramePr>
        <p:xfrm>
          <a:off x="6477000" y="1663995"/>
          <a:ext cx="2209800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</a:tblGrid>
              <a:tr h="27115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Signs &amp; Symptoms</a:t>
                      </a:r>
                      <a:endParaRPr lang="en-US" sz="16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Apnea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Common Cold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Cough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Cyanosis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Dysphonia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Hemoptysis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Hypoxemia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Hypoxia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Rales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Rhinnorhea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Sneeze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Stridor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Wheeze</a:t>
                      </a:r>
                      <a:endParaRPr lang="en-US" sz="1400" dirty="0"/>
                    </a:p>
                  </a:txBody>
                  <a:tcPr/>
                </a:tc>
              </a:tr>
              <a:tr h="24650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Whooping Cough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2" name="Picture 4" descr="https://encrypted-tbn1.gstatic.com/images?q=tbn:ANd9GcRI6wKp_ZMT8y9qaHJ71_ZwFiCVCuMMVUVMRXKW0aFXYGWCPX3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2" y="1663995"/>
            <a:ext cx="2619375" cy="1743076"/>
          </a:xfrm>
          <a:prstGeom prst="rect">
            <a:avLst/>
          </a:prstGeom>
          <a:noFill/>
          <a:ln w="12700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84" y="3482992"/>
            <a:ext cx="2544230" cy="3329288"/>
          </a:xfrm>
          <a:prstGeom prst="rect">
            <a:avLst/>
          </a:prstGeom>
          <a:ln w="12700">
            <a:solidFill>
              <a:srgbClr val="7F7F7F"/>
            </a:solidFill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Nervous System</a:t>
            </a:r>
          </a:p>
        </p:txBody>
      </p:sp>
      <p:pic>
        <p:nvPicPr>
          <p:cNvPr id="12083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2209800"/>
            <a:ext cx="3352800" cy="3352800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Bone Markings and Processes</a:t>
            </a:r>
          </a:p>
        </p:txBody>
      </p:sp>
      <p:sp>
        <p:nvSpPr>
          <p:cNvPr id="1433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B8CF0F2-094D-4765-9AAE-166630CF3161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000" smtClean="0"/>
          </a:p>
        </p:txBody>
      </p:sp>
      <p:pic>
        <p:nvPicPr>
          <p:cNvPr id="1434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750"/>
            <a:ext cx="3354388" cy="403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4029075"/>
            <a:ext cx="2470150" cy="2787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1600200"/>
            <a:ext cx="2738437" cy="2336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6130925" y="1489075"/>
            <a:ext cx="3035300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Bone Head</a:t>
            </a:r>
          </a:p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Bone Neck</a:t>
            </a:r>
          </a:p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Trochanter</a:t>
            </a:r>
            <a:r>
              <a:rPr lang="en-US" altLang="en-US" sz="1800"/>
              <a:t>: below neck of femur</a:t>
            </a:r>
          </a:p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Condyle</a:t>
            </a:r>
            <a:r>
              <a:rPr lang="en-US" altLang="en-US" sz="1800"/>
              <a:t>: knuckle-like projection</a:t>
            </a:r>
          </a:p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Crest</a:t>
            </a:r>
            <a:r>
              <a:rPr lang="en-US" altLang="en-US" sz="1800"/>
              <a:t>: border or ridge</a:t>
            </a:r>
          </a:p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Spine</a:t>
            </a:r>
            <a:r>
              <a:rPr lang="en-US" altLang="en-US" sz="1800"/>
              <a:t>: sharp projection</a:t>
            </a:r>
          </a:p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Sulcus/Fissure</a:t>
            </a:r>
            <a:r>
              <a:rPr lang="en-US" altLang="en-US" sz="1800"/>
              <a:t>: groove or depression</a:t>
            </a:r>
          </a:p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Sinus/Foramen</a:t>
            </a:r>
            <a:r>
              <a:rPr lang="en-US" altLang="en-US" sz="1800"/>
              <a:t>: opening</a:t>
            </a:r>
          </a:p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Fossa</a:t>
            </a:r>
            <a:r>
              <a:rPr lang="en-US" altLang="en-US" sz="1800"/>
              <a:t>: concave depression</a:t>
            </a:r>
          </a:p>
          <a:p>
            <a:pPr eaLnBrk="1" hangingPunct="1">
              <a:spcBef>
                <a:spcPts val="600"/>
              </a:spcBef>
              <a:buClrTx/>
              <a:buSzTx/>
            </a:pPr>
            <a:r>
              <a:rPr lang="en-US" altLang="en-US" sz="1800" b="1"/>
              <a:t>Tuberosity</a:t>
            </a:r>
            <a:r>
              <a:rPr lang="en-US" altLang="en-US" sz="1800"/>
              <a:t>: elevated, rounded area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Nervous System</a:t>
            </a:r>
          </a:p>
        </p:txBody>
      </p:sp>
      <p:pic>
        <p:nvPicPr>
          <p:cNvPr id="122883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828800"/>
            <a:ext cx="3810000" cy="4191000"/>
          </a:xfrm>
          <a:ln w="12700">
            <a:solidFill>
              <a:srgbClr val="7F7F7F"/>
            </a:solidFill>
          </a:ln>
        </p:spPr>
      </p:pic>
      <p:pic>
        <p:nvPicPr>
          <p:cNvPr id="122884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676400"/>
            <a:ext cx="3609975" cy="4724400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Meninges 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1"/>
            <a:ext cx="3810000" cy="3048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Covers brain 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Covers spinal cord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Has 3 layers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Dura Mater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Arachnoid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Pia Mater 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24932" name="Content Placeholder 4" descr="meninges.jp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1676400"/>
            <a:ext cx="4191000" cy="4526280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Brain</a:t>
            </a:r>
          </a:p>
        </p:txBody>
      </p:sp>
      <p:pic>
        <p:nvPicPr>
          <p:cNvPr id="126979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676400"/>
            <a:ext cx="4038600" cy="4114800"/>
          </a:xfrm>
          <a:ln w="12700">
            <a:solidFill>
              <a:srgbClr val="7F7F7F"/>
            </a:solidFill>
          </a:ln>
        </p:spPr>
      </p:pic>
      <p:pic>
        <p:nvPicPr>
          <p:cNvPr id="126980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1828800"/>
            <a:ext cx="3810000" cy="3810000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/>
          </p:nvPr>
        </p:nvSpPr>
        <p:spPr>
          <a:xfrm>
            <a:off x="4241800" y="277813"/>
            <a:ext cx="4445000" cy="1143000"/>
          </a:xfrm>
        </p:spPr>
        <p:txBody>
          <a:bodyPr/>
          <a:lstStyle/>
          <a:p>
            <a:pPr algn="ctr"/>
            <a:r>
              <a:rPr lang="en-US" altLang="en-US" dirty="0" smtClean="0">
                <a:ea typeface="ＭＳ Ｐゴシック" panose="020B0600070205080204" pitchFamily="34" charset="-128"/>
              </a:rPr>
              <a:t>Spinal Cord and Spinal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erves</a:t>
            </a:r>
          </a:p>
        </p:txBody>
      </p:sp>
      <p:pic>
        <p:nvPicPr>
          <p:cNvPr id="129027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1700" y="2415540"/>
            <a:ext cx="3810000" cy="3048000"/>
          </a:xfrm>
          <a:ln w="12700">
            <a:solidFill>
              <a:srgbClr val="7F7F7F"/>
            </a:solidFill>
          </a:ln>
        </p:spPr>
      </p:pic>
      <p:pic>
        <p:nvPicPr>
          <p:cNvPr id="129028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027" y="277813"/>
            <a:ext cx="4215773" cy="6275387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Nervous System Functions</a:t>
            </a:r>
          </a:p>
        </p:txBody>
      </p:sp>
      <p:pic>
        <p:nvPicPr>
          <p:cNvPr id="131075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7847" y="1670050"/>
            <a:ext cx="4015154" cy="4349750"/>
          </a:xfrm>
          <a:ln w="12700">
            <a:solidFill>
              <a:srgbClr val="7F7F7F"/>
            </a:solidFill>
          </a:ln>
        </p:spPr>
      </p:pic>
      <p:pic>
        <p:nvPicPr>
          <p:cNvPr id="131076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600201"/>
            <a:ext cx="3919267" cy="4419599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Neurons (Nerves Cells)</a:t>
            </a:r>
          </a:p>
        </p:txBody>
      </p:sp>
      <p:pic>
        <p:nvPicPr>
          <p:cNvPr id="133123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4369" y="1633537"/>
            <a:ext cx="3810000" cy="3713163"/>
          </a:xfrm>
          <a:ln w="12700">
            <a:solidFill>
              <a:srgbClr val="7F7F7F"/>
            </a:solidFill>
          </a:ln>
        </p:spPr>
      </p:pic>
      <p:pic>
        <p:nvPicPr>
          <p:cNvPr id="133124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82715" y="1752600"/>
            <a:ext cx="2090738" cy="3594100"/>
          </a:xfrm>
          <a:ln w="12700">
            <a:solidFill>
              <a:srgbClr val="7F7F7F"/>
            </a:solidFill>
          </a:ln>
        </p:spPr>
      </p:pic>
      <p:pic>
        <p:nvPicPr>
          <p:cNvPr id="133125" name="Picture 4" descr="neuroglia_of_CNS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700213"/>
            <a:ext cx="2286000" cy="40909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Nervous System 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28876"/>
              </p:ext>
            </p:extLst>
          </p:nvPr>
        </p:nvGraphicFramePr>
        <p:xfrm>
          <a:off x="685800" y="1600200"/>
          <a:ext cx="3962400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850"/>
                <a:gridCol w="2275550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 Word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Cerebello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Cerebellum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Cerebro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Cerebrum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Cortico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Cerebral Cortex (outer)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Encephalo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Brain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Medullo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Medulla Oblongata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Meningio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Meninges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Myelo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Spinal Cord </a:t>
                      </a:r>
                    </a:p>
                    <a:p>
                      <a:r>
                        <a:rPr lang="en-US" sz="1400" dirty="0" smtClean="0"/>
                        <a:t>(also bone marrow)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Narco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Unconscious</a:t>
                      </a:r>
                      <a:r>
                        <a:rPr lang="en-US" sz="1400" baseline="0" dirty="0" smtClean="0"/>
                        <a:t>ness, Stupor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Neuro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Nervous System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Somno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Sleep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Psycho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Mind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Thalamo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Thalamus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Ventriculo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Cavity,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Ventrical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66528"/>
              </p:ext>
            </p:extLst>
          </p:nvPr>
        </p:nvGraphicFramePr>
        <p:xfrm>
          <a:off x="5334000" y="1600200"/>
          <a:ext cx="18288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Define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Neurolysis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Meningioma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Myelodysplasia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Narcotic Drug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Psychoactive Drug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Meningococci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Neuralgia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Insomnia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Encephalopathy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Psychology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Psychiatry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More Nervous System 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697152"/>
              </p:ext>
            </p:extLst>
          </p:nvPr>
        </p:nvGraphicFramePr>
        <p:xfrm>
          <a:off x="76200" y="1563189"/>
          <a:ext cx="39624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209800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Pathologies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Cerebral Hypoxia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Lack of O2 in brain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Aneurysm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Ballooning, can burst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Aphasia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Loss of speech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Hemiplagia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Paralysis</a:t>
                      </a:r>
                      <a:r>
                        <a:rPr lang="en-US" sz="1400" baseline="0" dirty="0" smtClean="0"/>
                        <a:t> on one side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Hematoma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Epidural, subdural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/>
                        <a:t>intercranial</a:t>
                      </a:r>
                      <a:r>
                        <a:rPr lang="en-US" sz="1400" baseline="0" dirty="0" smtClean="0"/>
                        <a:t>: puts pressure on brain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Cerebral</a:t>
                      </a:r>
                      <a:r>
                        <a:rPr lang="en-US" sz="1400" baseline="0" dirty="0" smtClean="0"/>
                        <a:t> Contusion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Brain Bruise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Meningitis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Inflammation of brain and spinal cord membranes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Encephalitis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Inflammation</a:t>
                      </a:r>
                      <a:r>
                        <a:rPr lang="en-US" sz="1400" baseline="0" dirty="0" smtClean="0"/>
                        <a:t> of the brain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Shingles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Varicella-zoster, nerve infection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Neoplasms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Gliomas, astrocytoma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Tremor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Shaking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Parkinsonism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Movement</a:t>
                      </a:r>
                      <a:r>
                        <a:rPr lang="en-US" sz="1400" baseline="0" dirty="0" smtClean="0"/>
                        <a:t> abnormalities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878300"/>
              </p:ext>
            </p:extLst>
          </p:nvPr>
        </p:nvGraphicFramePr>
        <p:xfrm>
          <a:off x="4267200" y="1563189"/>
          <a:ext cx="46482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895600"/>
              </a:tblGrid>
              <a:tr h="2200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Pathologies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3301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Alzheimer’s Disease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Progressive,</a:t>
                      </a:r>
                      <a:r>
                        <a:rPr lang="en-US" sz="1200" baseline="0" dirty="0" smtClean="0"/>
                        <a:t> degenerative type of dementia</a:t>
                      </a:r>
                      <a:endParaRPr lang="en-US" sz="1200" dirty="0"/>
                    </a:p>
                  </a:txBody>
                  <a:tcPr/>
                </a:tc>
              </a:tr>
              <a:tr h="1980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Dementia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Irreversible memory loss</a:t>
                      </a:r>
                      <a:endParaRPr lang="en-US" sz="1200" dirty="0"/>
                    </a:p>
                  </a:txBody>
                  <a:tcPr/>
                </a:tc>
              </a:tr>
              <a:tr h="1980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Epilepsy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Seizure</a:t>
                      </a:r>
                      <a:r>
                        <a:rPr lang="en-US" sz="1200" baseline="0" dirty="0" smtClean="0"/>
                        <a:t> disorder</a:t>
                      </a:r>
                      <a:endParaRPr lang="en-US" sz="1200" dirty="0"/>
                    </a:p>
                  </a:txBody>
                  <a:tcPr/>
                </a:tc>
              </a:tr>
              <a:tr h="3301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Insomnia,</a:t>
                      </a:r>
                      <a:r>
                        <a:rPr lang="en-US" sz="1200" baseline="0" dirty="0" smtClean="0"/>
                        <a:t> Narcolepsy, Sleep Apnea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Sleep</a:t>
                      </a:r>
                      <a:r>
                        <a:rPr lang="en-US" sz="1200" baseline="0" dirty="0" smtClean="0"/>
                        <a:t> disorders</a:t>
                      </a:r>
                      <a:endParaRPr lang="en-US" sz="1200" dirty="0"/>
                    </a:p>
                  </a:txBody>
                  <a:tcPr/>
                </a:tc>
              </a:tr>
              <a:tr h="1980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Bipolar</a:t>
                      </a:r>
                      <a:r>
                        <a:rPr lang="en-US" sz="1200" baseline="0" dirty="0" smtClean="0"/>
                        <a:t> Disorder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Associated</a:t>
                      </a:r>
                      <a:r>
                        <a:rPr lang="en-US" sz="1200" baseline="0" dirty="0" smtClean="0"/>
                        <a:t> with mood swings</a:t>
                      </a:r>
                      <a:endParaRPr lang="en-US" sz="1200" dirty="0"/>
                    </a:p>
                  </a:txBody>
                  <a:tcPr/>
                </a:tc>
              </a:tr>
              <a:tr h="3301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Depression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Persistent</a:t>
                      </a:r>
                      <a:r>
                        <a:rPr lang="en-US" sz="1200" baseline="0" dirty="0" smtClean="0"/>
                        <a:t> feeling of sadness, loss of interest</a:t>
                      </a:r>
                      <a:endParaRPr lang="en-US" sz="1200" dirty="0"/>
                    </a:p>
                  </a:txBody>
                  <a:tcPr/>
                </a:tc>
              </a:tr>
              <a:tr h="3301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Mania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Characterized</a:t>
                      </a:r>
                      <a:r>
                        <a:rPr lang="en-US" sz="1200" baseline="0" dirty="0" smtClean="0"/>
                        <a:t> by </a:t>
                      </a:r>
                      <a:r>
                        <a:rPr lang="en-US" sz="1200" dirty="0" smtClean="0"/>
                        <a:t>euphoria, delusions, </a:t>
                      </a:r>
                      <a:r>
                        <a:rPr lang="en-US" sz="1200" dirty="0" err="1" smtClean="0"/>
                        <a:t>overactivity</a:t>
                      </a:r>
                      <a:endParaRPr lang="en-US" sz="1200" dirty="0"/>
                    </a:p>
                  </a:txBody>
                  <a:tcPr/>
                </a:tc>
              </a:tr>
              <a:tr h="1980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Schizophrenia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Abnormal</a:t>
                      </a:r>
                      <a:r>
                        <a:rPr lang="en-US" sz="1200" baseline="0" dirty="0" smtClean="0"/>
                        <a:t> interpretation of reality</a:t>
                      </a:r>
                      <a:endParaRPr lang="en-US" sz="1200" dirty="0"/>
                    </a:p>
                  </a:txBody>
                  <a:tcPr/>
                </a:tc>
              </a:tr>
              <a:tr h="1980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Psychosis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Disconnection from reality</a:t>
                      </a:r>
                      <a:endParaRPr lang="en-US" sz="1200" dirty="0"/>
                    </a:p>
                  </a:txBody>
                  <a:tcPr/>
                </a:tc>
              </a:tr>
              <a:tr h="3301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Autism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Impaired</a:t>
                      </a:r>
                      <a:r>
                        <a:rPr lang="en-US" sz="1200" baseline="0" dirty="0" smtClean="0"/>
                        <a:t> communication and social interaction</a:t>
                      </a:r>
                      <a:endParaRPr lang="en-US" sz="1200" dirty="0"/>
                    </a:p>
                  </a:txBody>
                  <a:tcPr/>
                </a:tc>
              </a:tr>
              <a:tr h="1980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Concussion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Result of a blow</a:t>
                      </a:r>
                      <a:endParaRPr lang="en-US" sz="1200" dirty="0"/>
                    </a:p>
                  </a:txBody>
                  <a:tcPr/>
                </a:tc>
              </a:tr>
              <a:tr h="1980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Convulsion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Seizure</a:t>
                      </a:r>
                      <a:endParaRPr lang="en-US" sz="1200" dirty="0"/>
                    </a:p>
                  </a:txBody>
                  <a:tcPr/>
                </a:tc>
              </a:tr>
              <a:tr h="1980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Hydrocephalus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Build-up of fluid in brain cavity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More Nervous System Words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845684"/>
              </p:ext>
            </p:extLst>
          </p:nvPr>
        </p:nvGraphicFramePr>
        <p:xfrm>
          <a:off x="685800" y="1524000"/>
          <a:ext cx="4724400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825"/>
                <a:gridCol w="3838575"/>
              </a:tblGrid>
              <a:tr h="200798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Abbrev.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Definition</a:t>
                      </a:r>
                      <a:endParaRPr lang="en-US" sz="15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Alzheimer’s Disease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ADHD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Attention-deficit/hyperactivity</a:t>
                      </a:r>
                      <a:r>
                        <a:rPr lang="en-US" sz="1300" baseline="0" dirty="0" smtClean="0"/>
                        <a:t> Disorder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ALS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Amyotrophic</a:t>
                      </a:r>
                      <a:r>
                        <a:rPr lang="en-US" sz="1300" baseline="0" dirty="0" smtClean="0"/>
                        <a:t> Lateral Sclerosis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ANS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Autonomic</a:t>
                      </a:r>
                      <a:r>
                        <a:rPr lang="en-US" sz="1300" baseline="0" dirty="0" smtClean="0"/>
                        <a:t> Nervous System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CP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Cerebral Palsy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CSF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Cerebrospinal Fluid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CVA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Cerebrovascular</a:t>
                      </a:r>
                      <a:r>
                        <a:rPr lang="en-US" sz="1300" baseline="0" dirty="0" smtClean="0"/>
                        <a:t> Accident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DSM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Diagnostic</a:t>
                      </a:r>
                      <a:r>
                        <a:rPr lang="en-US" sz="1300" baseline="0" dirty="0" smtClean="0"/>
                        <a:t> &amp; Statistic Manual of Mental Disorders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EEG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Electroencephalogram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GAD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Generalized</a:t>
                      </a:r>
                      <a:r>
                        <a:rPr lang="en-US" sz="1300" baseline="0" dirty="0" smtClean="0"/>
                        <a:t> Anxiety Disorder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ICP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Intracranial Pressure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LP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Lumbar</a:t>
                      </a:r>
                      <a:r>
                        <a:rPr lang="en-US" sz="1300" baseline="0" dirty="0" smtClean="0"/>
                        <a:t> Puncture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MS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Multiple</a:t>
                      </a:r>
                      <a:r>
                        <a:rPr lang="en-US" sz="1300" baseline="0" dirty="0" smtClean="0"/>
                        <a:t> Sclerosis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OCD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Obsessive</a:t>
                      </a:r>
                      <a:r>
                        <a:rPr lang="en-US" sz="1300" baseline="0" dirty="0" smtClean="0"/>
                        <a:t>-Compulsive Disorder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PTSD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Post-Traumatic Stress Disorder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REM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Rapid Eye Movement</a:t>
                      </a:r>
                      <a:endParaRPr lang="en-US" sz="1300" dirty="0"/>
                    </a:p>
                  </a:txBody>
                  <a:tcPr/>
                </a:tc>
              </a:tr>
              <a:tr h="181675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TIA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Transient</a:t>
                      </a:r>
                      <a:r>
                        <a:rPr lang="en-US" sz="1300" baseline="0" dirty="0" smtClean="0"/>
                        <a:t> Ischemic Attack</a:t>
                      </a:r>
                      <a:endParaRPr lang="en-US" sz="13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981410"/>
              </p:ext>
            </p:extLst>
          </p:nvPr>
        </p:nvGraphicFramePr>
        <p:xfrm>
          <a:off x="5562600" y="2362200"/>
          <a:ext cx="3352800" cy="3079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/>
              </a:tblGrid>
              <a:tr h="3565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Drugs</a:t>
                      </a:r>
                      <a:endParaRPr lang="en-US" sz="1600" dirty="0"/>
                    </a:p>
                  </a:txBody>
                  <a:tcPr/>
                </a:tc>
              </a:tr>
              <a:tr h="3241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Antianxiety Agents</a:t>
                      </a:r>
                      <a:endParaRPr lang="en-US" sz="1400" dirty="0"/>
                    </a:p>
                  </a:txBody>
                  <a:tcPr/>
                </a:tc>
              </a:tr>
              <a:tr h="3241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Antidepressants</a:t>
                      </a:r>
                      <a:endParaRPr lang="en-US" sz="1400" dirty="0"/>
                    </a:p>
                  </a:txBody>
                  <a:tcPr/>
                </a:tc>
              </a:tr>
              <a:tr h="5509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MAOIs: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Monamin</a:t>
                      </a:r>
                      <a:r>
                        <a:rPr lang="en-US" sz="1400" baseline="0" dirty="0" smtClean="0"/>
                        <a:t> Oxidase Inhibitors, break down serotonin &amp; norepinephrine</a:t>
                      </a:r>
                      <a:endParaRPr lang="en-US" sz="1400" dirty="0"/>
                    </a:p>
                  </a:txBody>
                  <a:tcPr/>
                </a:tc>
              </a:tr>
              <a:tr h="3241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Neuroleptics: treat</a:t>
                      </a:r>
                      <a:r>
                        <a:rPr lang="en-US" sz="1400" baseline="0" dirty="0" smtClean="0"/>
                        <a:t> psychosis</a:t>
                      </a:r>
                      <a:endParaRPr lang="en-US" sz="1400" dirty="0"/>
                    </a:p>
                  </a:txBody>
                  <a:tcPr/>
                </a:tc>
              </a:tr>
              <a:tr h="55099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SSRI: selective serotonin reuptake</a:t>
                      </a:r>
                      <a:r>
                        <a:rPr lang="en-US" sz="1400" baseline="0" dirty="0" smtClean="0"/>
                        <a:t> inhibitors (Prozac, Paxil)</a:t>
                      </a:r>
                      <a:endParaRPr lang="en-US" sz="1400" dirty="0"/>
                    </a:p>
                  </a:txBody>
                  <a:tcPr/>
                </a:tc>
              </a:tr>
              <a:tr h="3241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Stimulants:</a:t>
                      </a:r>
                      <a:r>
                        <a:rPr lang="en-US" sz="1400" baseline="0" dirty="0" smtClean="0"/>
                        <a:t> promote activity, well-being</a:t>
                      </a:r>
                      <a:endParaRPr lang="en-US" sz="1400" dirty="0"/>
                    </a:p>
                  </a:txBody>
                  <a:tcPr/>
                </a:tc>
              </a:tr>
              <a:tr h="3241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TCAs: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err="1" smtClean="0"/>
                        <a:t>Tricylclic</a:t>
                      </a:r>
                      <a:r>
                        <a:rPr lang="en-US" sz="1400" dirty="0" smtClean="0"/>
                        <a:t> antidepressants</a:t>
                      </a:r>
                      <a:r>
                        <a:rPr lang="en-US" sz="1400" baseline="0" dirty="0" smtClean="0"/>
                        <a:t> (</a:t>
                      </a:r>
                      <a:r>
                        <a:rPr lang="en-US" sz="1400" dirty="0" smtClean="0"/>
                        <a:t>Elavil)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Sensory 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B1A3F-F0D3-44AC-A7EB-439658624D8F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  <p:pic>
        <p:nvPicPr>
          <p:cNvPr id="1026" name="Picture 2" descr="http://creationwiki.org/pool/images/thumb/6/6c/Senses.jpg/350px-Sens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1655957"/>
            <a:ext cx="4562475" cy="4575510"/>
          </a:xfrm>
          <a:prstGeom prst="rect">
            <a:avLst/>
          </a:prstGeom>
          <a:noFill/>
          <a:ln w="12700">
            <a:solidFill>
              <a:srgbClr val="7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23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>
                <a:ea typeface="ＭＳ Ｐゴシック" panose="020B0600070205080204" pitchFamily="34" charset="-128"/>
              </a:rPr>
              <a:t>Axial Skeleton: Skull and Spine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447800"/>
            <a:ext cx="7543800" cy="5029200"/>
          </a:xfrm>
        </p:spPr>
        <p:txBody>
          <a:bodyPr/>
          <a:lstStyle/>
          <a:p>
            <a:pPr eaLnBrk="1" hangingPunct="1">
              <a:lnSpc>
                <a:spcPct val="160000"/>
              </a:lnSpc>
            </a:pPr>
            <a:endParaRPr lang="en-US" altLang="en-US" sz="2500" smtClean="0">
              <a:ea typeface="ＭＳ Ｐゴシック" panose="020B0600070205080204" pitchFamily="34" charset="-128"/>
            </a:endParaRPr>
          </a:p>
          <a:p>
            <a:pPr lvl="1" eaLnBrk="1" hangingPunct="1">
              <a:lnSpc>
                <a:spcPct val="160000"/>
              </a:lnSpc>
            </a:pPr>
            <a:endParaRPr lang="en-US" altLang="en-US" sz="2600" smtClean="0">
              <a:ea typeface="ＭＳ Ｐゴシック" panose="020B0600070205080204" pitchFamily="34" charset="-128"/>
            </a:endParaRPr>
          </a:p>
        </p:txBody>
      </p:sp>
      <p:pic>
        <p:nvPicPr>
          <p:cNvPr id="16388" name="Picture 4" descr="skeleton.bm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638" y="1717675"/>
            <a:ext cx="3683000" cy="495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9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E21988-2E41-4FEC-AD87-3A4E2623396F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000" smtClean="0"/>
          </a:p>
        </p:txBody>
      </p:sp>
      <p:pic>
        <p:nvPicPr>
          <p:cNvPr id="16390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546225"/>
            <a:ext cx="4343400" cy="41814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Sensory System</a:t>
            </a:r>
          </a:p>
        </p:txBody>
      </p:sp>
      <p:pic>
        <p:nvPicPr>
          <p:cNvPr id="141315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676400"/>
            <a:ext cx="4114800" cy="4921250"/>
          </a:xfrm>
          <a:ln w="12700">
            <a:solidFill>
              <a:srgbClr val="7F7F7F"/>
            </a:solidFill>
          </a:ln>
        </p:spPr>
      </p:pic>
      <p:sp>
        <p:nvSpPr>
          <p:cNvPr id="141316" name="Content Placeholder 2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114800" cy="4530725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5 senses:</a:t>
            </a:r>
          </a:p>
          <a:p>
            <a:pPr marL="685800"/>
            <a:r>
              <a:rPr lang="en-US" altLang="en-US" sz="2000" dirty="0" smtClean="0">
                <a:ea typeface="ＭＳ Ｐゴシック" panose="020B0600070205080204" pitchFamily="34" charset="-128"/>
              </a:rPr>
              <a:t>Vision</a:t>
            </a:r>
          </a:p>
          <a:p>
            <a:pPr marL="685800"/>
            <a:r>
              <a:rPr lang="en-US" altLang="en-US" sz="2000" dirty="0" smtClean="0">
                <a:ea typeface="ＭＳ Ｐゴシック" panose="020B0600070205080204" pitchFamily="34" charset="-128"/>
              </a:rPr>
              <a:t>Hearing</a:t>
            </a:r>
          </a:p>
          <a:p>
            <a:pPr marL="685800"/>
            <a:r>
              <a:rPr lang="en-US" altLang="en-US" sz="2000" dirty="0" smtClean="0">
                <a:ea typeface="ＭＳ Ｐゴシック" panose="020B0600070205080204" pitchFamily="34" charset="-128"/>
              </a:rPr>
              <a:t>Smell</a:t>
            </a:r>
          </a:p>
          <a:p>
            <a:pPr marL="685800"/>
            <a:r>
              <a:rPr lang="en-US" altLang="en-US" sz="2000" dirty="0" smtClean="0">
                <a:ea typeface="ＭＳ Ｐゴシック" panose="020B0600070205080204" pitchFamily="34" charset="-128"/>
              </a:rPr>
              <a:t>Touch</a:t>
            </a:r>
          </a:p>
          <a:p>
            <a:pPr marL="685800"/>
            <a:r>
              <a:rPr lang="en-US" altLang="en-US" sz="2000" dirty="0" smtClean="0">
                <a:ea typeface="ＭＳ Ｐゴシック" panose="020B0600070205080204" pitchFamily="34" charset="-128"/>
              </a:rPr>
              <a:t> Taste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General sense organs:</a:t>
            </a:r>
          </a:p>
          <a:p>
            <a:pPr marL="685800" lvl="0">
              <a:buClr>
                <a:srgbClr val="B2B2B2"/>
              </a:buClr>
            </a:pPr>
            <a:r>
              <a:rPr lang="en-US" altLang="en-US" sz="2000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Receptors throughout body</a:t>
            </a:r>
            <a:endParaRPr lang="en-US" altLang="en-US" sz="20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en-US" sz="2400" b="1" dirty="0" smtClean="0">
                <a:ea typeface="ＭＳ Ｐゴシック" panose="020B0600070205080204" pitchFamily="34" charset="-128"/>
              </a:rPr>
              <a:t>Specialized sense organs:</a:t>
            </a:r>
          </a:p>
          <a:p>
            <a:pPr marL="685800" lvl="0">
              <a:buClr>
                <a:srgbClr val="B2B2B2"/>
              </a:buClr>
            </a:pPr>
            <a:r>
              <a:rPr lang="en-US" altLang="en-US" sz="2000" dirty="0">
                <a:solidFill>
                  <a:srgbClr val="000000"/>
                </a:solidFill>
                <a:ea typeface="ＭＳ Ｐゴシック" panose="020B0600070205080204" pitchFamily="34" charset="-128"/>
              </a:rPr>
              <a:t>Receptors </a:t>
            </a:r>
            <a:r>
              <a:rPr lang="en-US" altLang="en-US" sz="2000" dirty="0" smtClean="0">
                <a:solidFill>
                  <a:srgbClr val="000000"/>
                </a:solidFill>
                <a:ea typeface="ＭＳ Ｐゴシック" panose="020B0600070205080204" pitchFamily="34" charset="-128"/>
              </a:rPr>
              <a:t>only in one area</a:t>
            </a:r>
            <a:endParaRPr lang="en-US" altLang="en-US" sz="2000" dirty="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Vision</a:t>
            </a:r>
          </a:p>
        </p:txBody>
      </p:sp>
      <p:pic>
        <p:nvPicPr>
          <p:cNvPr id="143363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" y="1676400"/>
            <a:ext cx="4267200" cy="4800600"/>
          </a:xfrm>
          <a:ln w="12700">
            <a:solidFill>
              <a:srgbClr val="7F7F7F"/>
            </a:solidFill>
          </a:ln>
        </p:spPr>
      </p:pic>
      <p:pic>
        <p:nvPicPr>
          <p:cNvPr id="143364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3000" y="1676400"/>
            <a:ext cx="3810000" cy="3962400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Hearing</a:t>
            </a:r>
          </a:p>
        </p:txBody>
      </p:sp>
      <p:pic>
        <p:nvPicPr>
          <p:cNvPr id="145411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600200"/>
            <a:ext cx="3962400" cy="4038600"/>
          </a:xfrm>
          <a:ln w="12700">
            <a:solidFill>
              <a:srgbClr val="7F7F7F"/>
            </a:solidFill>
          </a:ln>
        </p:spPr>
      </p:pic>
      <p:pic>
        <p:nvPicPr>
          <p:cNvPr id="14541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3450" y="1600200"/>
            <a:ext cx="4171950" cy="4648200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Sense of Smell</a:t>
            </a:r>
          </a:p>
        </p:txBody>
      </p:sp>
      <p:pic>
        <p:nvPicPr>
          <p:cNvPr id="147459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676400"/>
            <a:ext cx="4038600" cy="4572000"/>
          </a:xfrm>
          <a:ln w="12700">
            <a:solidFill>
              <a:srgbClr val="7F7F7F"/>
            </a:solidFill>
          </a:ln>
        </p:spPr>
      </p:pic>
      <p:sp>
        <p:nvSpPr>
          <p:cNvPr id="147460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600201"/>
            <a:ext cx="3962400" cy="38100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Stimulates appetite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Warn of toxins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Olfaction:</a:t>
            </a:r>
          </a:p>
          <a:p>
            <a:pPr marL="685800" lvl="1"/>
            <a:r>
              <a:rPr lang="en-US" altLang="en-US" sz="2000" dirty="0" smtClean="0">
                <a:ea typeface="ＭＳ Ｐゴシック" panose="020B0600070205080204" pitchFamily="34" charset="-128"/>
              </a:rPr>
              <a:t>Sensory neurons in nasal canal</a:t>
            </a:r>
          </a:p>
          <a:p>
            <a:pPr marL="685800" lvl="1"/>
            <a:r>
              <a:rPr lang="en-US" altLang="en-US" sz="2000" dirty="0" smtClean="0">
                <a:ea typeface="ＭＳ Ｐゴシック" panose="020B0600070205080204" pitchFamily="34" charset="-128"/>
              </a:rPr>
              <a:t>Through the olfactory bulb</a:t>
            </a:r>
          </a:p>
          <a:p>
            <a:pPr marL="685800" lvl="1"/>
            <a:r>
              <a:rPr lang="en-US" altLang="en-US" sz="2000" dirty="0" smtClean="0">
                <a:ea typeface="ＭＳ Ｐゴシック" panose="020B0600070205080204" pitchFamily="34" charset="-128"/>
              </a:rPr>
              <a:t>Odors come from chemical reactions</a:t>
            </a:r>
          </a:p>
          <a:p>
            <a:pPr marL="685800" lvl="1"/>
            <a:r>
              <a:rPr lang="en-US" altLang="en-US" sz="2000" dirty="0" smtClean="0">
                <a:ea typeface="ＭＳ Ｐゴシック" panose="020B0600070205080204" pitchFamily="34" charset="-128"/>
              </a:rPr>
              <a:t>Called odorants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Sense of Taste</a:t>
            </a:r>
          </a:p>
        </p:txBody>
      </p:sp>
      <p:pic>
        <p:nvPicPr>
          <p:cNvPr id="149507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5875" y="1676400"/>
            <a:ext cx="3743325" cy="4530725"/>
          </a:xfrm>
          <a:ln w="12700">
            <a:solidFill>
              <a:srgbClr val="7F7F7F"/>
            </a:solidFill>
          </a:ln>
        </p:spPr>
      </p:pic>
      <p:sp>
        <p:nvSpPr>
          <p:cNvPr id="149508" name="Content Placeholder 8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419600" cy="3200400"/>
          </a:xfrm>
        </p:spPr>
        <p:txBody>
          <a:bodyPr/>
          <a:lstStyle/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10,000 taste buds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Roof of mouth, tongue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Girls have more than boys</a:t>
            </a:r>
          </a:p>
          <a:p>
            <a:pPr lvl="1"/>
            <a:r>
              <a:rPr lang="en-US" altLang="en-US" sz="1800" dirty="0" smtClean="0">
                <a:ea typeface="ＭＳ Ｐゴシック" panose="020B0600070205080204" pitchFamily="34" charset="-128"/>
              </a:rPr>
              <a:t>Lose taste buds with age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Saliva breaks down food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Signals taste cells to send message to brain</a:t>
            </a:r>
          </a:p>
          <a:p>
            <a:r>
              <a:rPr lang="en-US" altLang="en-US" sz="2000" dirty="0" smtClean="0">
                <a:ea typeface="ＭＳ Ｐゴシック" panose="020B0600070205080204" pitchFamily="34" charset="-128"/>
              </a:rPr>
              <a:t>Bumps on tongue are papillae</a:t>
            </a:r>
          </a:p>
          <a:p>
            <a:pPr lvl="1"/>
            <a:r>
              <a:rPr lang="en-US" altLang="en-US" sz="1600" dirty="0" smtClean="0">
                <a:ea typeface="ＭＳ Ｐゴシック" panose="020B0600070205080204" pitchFamily="34" charset="-128"/>
              </a:rPr>
              <a:t>Amount of taste buds in papillae varies</a:t>
            </a:r>
          </a:p>
          <a:p>
            <a:pPr lvl="1"/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endParaRPr lang="en-US" altLang="en-US" sz="2400" dirty="0" smtClean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49509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708133"/>
            <a:ext cx="2819400" cy="198053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Touch and Pressure</a:t>
            </a:r>
          </a:p>
        </p:txBody>
      </p:sp>
      <p:pic>
        <p:nvPicPr>
          <p:cNvPr id="15155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1752600"/>
            <a:ext cx="3810000" cy="4213225"/>
          </a:xfrm>
          <a:ln w="12700">
            <a:solidFill>
              <a:srgbClr val="7F7F7F"/>
            </a:solidFill>
          </a:ln>
        </p:spPr>
      </p:pic>
      <p:pic>
        <p:nvPicPr>
          <p:cNvPr id="15155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1752600"/>
            <a:ext cx="3810000" cy="3416300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Sensory System Words</a:t>
            </a:r>
          </a:p>
        </p:txBody>
      </p:sp>
      <p:pic>
        <p:nvPicPr>
          <p:cNvPr id="15360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791200"/>
            <a:ext cx="1905000" cy="9763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480947"/>
              </p:ext>
            </p:extLst>
          </p:nvPr>
        </p:nvGraphicFramePr>
        <p:xfrm>
          <a:off x="0" y="1600201"/>
          <a:ext cx="47244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781"/>
                <a:gridCol w="2999619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Vision</a:t>
                      </a:r>
                      <a:r>
                        <a:rPr lang="en-US" sz="1400" baseline="0" dirty="0" smtClean="0"/>
                        <a:t> Vocabulary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Astigmatism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Refractive Error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Blepharitis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Eyelid</a:t>
                      </a:r>
                      <a:r>
                        <a:rPr lang="en-US" sz="1200" baseline="0" dirty="0" smtClean="0"/>
                        <a:t> Inflammation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Monochromatism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Color</a:t>
                      </a:r>
                      <a:r>
                        <a:rPr lang="en-US" sz="1200" baseline="0" dirty="0" smtClean="0"/>
                        <a:t> Blindness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Cataract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Clouded</a:t>
                      </a:r>
                      <a:r>
                        <a:rPr lang="en-US" sz="1200" baseline="0" dirty="0" smtClean="0"/>
                        <a:t> Lens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Conjunctivitis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Pinkeye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Diabetic Retinopathy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Scarring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Glaucoma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Intraocular Pressure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Hordeolum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Stye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infection of the eyelash follicle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Macular Degeneration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Causes</a:t>
                      </a:r>
                      <a:r>
                        <a:rPr lang="en-US" sz="1200" baseline="0" dirty="0" smtClean="0"/>
                        <a:t> vision loss, often age-related</a:t>
                      </a:r>
                      <a:endParaRPr lang="en-US" sz="12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Retinal Detachment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Emergency</a:t>
                      </a:r>
                      <a:r>
                        <a:rPr lang="en-US" sz="1200" baseline="0" dirty="0" smtClean="0"/>
                        <a:t>: retina pulls away from supportive tissue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Slit-Lamp Exam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Looks</a:t>
                      </a:r>
                      <a:r>
                        <a:rPr lang="en-US" sz="1200" baseline="0" dirty="0" smtClean="0"/>
                        <a:t> at structures at the front of the eye</a:t>
                      </a:r>
                      <a:endParaRPr lang="en-US" sz="12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Strabismus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Eyes</a:t>
                      </a:r>
                      <a:r>
                        <a:rPr lang="en-US" sz="1200" baseline="0" dirty="0" smtClean="0"/>
                        <a:t> not working together (</a:t>
                      </a:r>
                      <a:r>
                        <a:rPr lang="en-US" sz="1200" baseline="0" dirty="0" err="1" smtClean="0"/>
                        <a:t>crosseye</a:t>
                      </a:r>
                      <a:r>
                        <a:rPr lang="en-US" sz="1200" baseline="0" dirty="0" smtClean="0"/>
                        <a:t>, walleye)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576965"/>
              </p:ext>
            </p:extLst>
          </p:nvPr>
        </p:nvGraphicFramePr>
        <p:xfrm>
          <a:off x="4800600" y="1600201"/>
          <a:ext cx="43434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333"/>
                <a:gridCol w="2777067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Ear</a:t>
                      </a:r>
                      <a:r>
                        <a:rPr lang="en-US" sz="1400" baseline="0" dirty="0" smtClean="0"/>
                        <a:t> Vocabulary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Audiometry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Measures</a:t>
                      </a:r>
                      <a:r>
                        <a:rPr lang="en-US" sz="1200" baseline="0" dirty="0" smtClean="0"/>
                        <a:t> hearing with a variety of sounds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Deafness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Significant</a:t>
                      </a:r>
                      <a:r>
                        <a:rPr lang="en-US" sz="1200" baseline="0" dirty="0" smtClean="0"/>
                        <a:t> loss of hearing; may use aids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Otitis Externa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Swimmer’s ear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Otitis Media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Middle Ear infection, common in children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Perforated</a:t>
                      </a:r>
                      <a:r>
                        <a:rPr lang="en-US" sz="1200" baseline="0" dirty="0" smtClean="0"/>
                        <a:t> Eardrum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Hole</a:t>
                      </a:r>
                      <a:r>
                        <a:rPr lang="en-US" sz="1200" baseline="0" dirty="0" smtClean="0"/>
                        <a:t> in the eardrum, can be repaired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Meniere’s Disease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Chronic</a:t>
                      </a:r>
                      <a:r>
                        <a:rPr lang="en-US" sz="1200" baseline="0" dirty="0" smtClean="0"/>
                        <a:t> inner ear infection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Myringotomy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Inserting a</a:t>
                      </a:r>
                      <a:r>
                        <a:rPr lang="en-US" sz="1200" baseline="0" dirty="0" smtClean="0"/>
                        <a:t> tube into the ear drum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Impacted Cerumen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Earwax</a:t>
                      </a:r>
                      <a:r>
                        <a:rPr lang="en-US" sz="1200" baseline="0" dirty="0" smtClean="0"/>
                        <a:t> buildup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Weber </a:t>
                      </a:r>
                      <a:r>
                        <a:rPr lang="en-US" sz="1200" dirty="0" err="1" smtClean="0"/>
                        <a:t>Rinne</a:t>
                      </a:r>
                      <a:r>
                        <a:rPr lang="en-US" sz="1200" dirty="0" smtClean="0"/>
                        <a:t> Test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Tuning fork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0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29200"/>
            <a:ext cx="4267200" cy="1828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Urinary System</a:t>
            </a:r>
          </a:p>
        </p:txBody>
      </p:sp>
      <p:pic>
        <p:nvPicPr>
          <p:cNvPr id="23555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1676400"/>
            <a:ext cx="2714625" cy="2743200"/>
          </a:xfrm>
        </p:spPr>
      </p:pic>
      <p:pic>
        <p:nvPicPr>
          <p:cNvPr id="23556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4533900"/>
            <a:ext cx="1619250" cy="1624013"/>
          </a:xfrm>
        </p:spPr>
      </p:pic>
      <p:pic>
        <p:nvPicPr>
          <p:cNvPr id="2355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52600"/>
            <a:ext cx="3505200" cy="408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8142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Urinary System and Body Fluids</a:t>
            </a:r>
          </a:p>
        </p:txBody>
      </p:sp>
      <p:pic>
        <p:nvPicPr>
          <p:cNvPr id="2560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8499" y="1600200"/>
            <a:ext cx="4498753" cy="4267200"/>
          </a:xfrm>
          <a:ln w="12700">
            <a:solidFill>
              <a:srgbClr val="7F7F7F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5181600" y="1828800"/>
            <a:ext cx="38862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latin typeface="Arial" charset="0"/>
                <a:ea typeface="ＭＳ Ｐゴシック" charset="-128"/>
              </a:rPr>
              <a:t>Upper Urinary Tract: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  <a:ea typeface="ＭＳ Ｐゴシック" charset="-128"/>
              </a:rPr>
              <a:t>Kidneys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ea typeface="ＭＳ Ｐゴシック" charset="-128"/>
              </a:rPr>
              <a:t>F</a:t>
            </a:r>
            <a:r>
              <a:rPr lang="en-US" dirty="0" smtClean="0">
                <a:latin typeface="Arial" charset="0"/>
                <a:ea typeface="ＭＳ Ｐゴシック" charset="-128"/>
              </a:rPr>
              <a:t>unctions</a:t>
            </a:r>
            <a:r>
              <a:rPr lang="en-US" dirty="0">
                <a:latin typeface="Arial" charset="0"/>
                <a:ea typeface="ＭＳ Ｐゴシック" charset="-128"/>
              </a:rPr>
              <a:t>:</a:t>
            </a:r>
          </a:p>
          <a:p>
            <a:pPr marL="1200150" lvl="2" indent="-285750" eaLnBrk="1" hangingPunct="1"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ea typeface="ＭＳ Ｐゴシック" charset="-128"/>
              </a:rPr>
              <a:t>Filter the blood</a:t>
            </a:r>
          </a:p>
          <a:p>
            <a:pPr marL="1200150" lvl="2" indent="-285750" eaLnBrk="1" hangingPunct="1"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ea typeface="ＭＳ Ｐゴシック" charset="-128"/>
              </a:rPr>
              <a:t>Remove </a:t>
            </a:r>
            <a:r>
              <a:rPr lang="en-US" dirty="0" smtClean="0">
                <a:latin typeface="Arial" charset="0"/>
                <a:ea typeface="ＭＳ Ｐゴシック" charset="-128"/>
              </a:rPr>
              <a:t>waste products</a:t>
            </a:r>
            <a:endParaRPr lang="en-US" dirty="0">
              <a:latin typeface="Arial" charset="0"/>
              <a:ea typeface="ＭＳ Ｐゴシック" charset="-128"/>
            </a:endParaRPr>
          </a:p>
          <a:p>
            <a:pPr marL="1200150" lvl="2" indent="-285750" eaLnBrk="1" hangingPunct="1"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ea typeface="ＭＳ Ｐゴシック" charset="-128"/>
              </a:rPr>
              <a:t>Maintain water </a:t>
            </a:r>
            <a:r>
              <a:rPr lang="en-US" dirty="0" smtClean="0">
                <a:latin typeface="Arial" charset="0"/>
                <a:ea typeface="ＭＳ Ｐゴシック" charset="-128"/>
              </a:rPr>
              <a:t>&amp; electrolyte </a:t>
            </a:r>
            <a:r>
              <a:rPr lang="en-US" dirty="0">
                <a:latin typeface="Arial" charset="0"/>
                <a:ea typeface="ＭＳ Ｐゴシック" charset="-128"/>
              </a:rPr>
              <a:t>balance</a:t>
            </a:r>
          </a:p>
          <a:p>
            <a:pPr marL="1200150" lvl="2" indent="-285750" eaLnBrk="1" hangingPunct="1"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ea typeface="ＭＳ Ｐゴシック" charset="-128"/>
              </a:rPr>
              <a:t>Produces </a:t>
            </a:r>
            <a:r>
              <a:rPr lang="en-US" dirty="0" smtClean="0">
                <a:latin typeface="Arial" charset="0"/>
                <a:ea typeface="ＭＳ Ｐゴシック" charset="-128"/>
              </a:rPr>
              <a:t>urine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en-US" sz="2800" dirty="0" smtClean="0">
                <a:latin typeface="Arial" charset="0"/>
                <a:ea typeface="ＭＳ Ｐゴシック" charset="-128"/>
              </a:rPr>
              <a:t>Lower Urinary Tract: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dirty="0" err="1" smtClean="0">
                <a:latin typeface="Arial" charset="0"/>
                <a:ea typeface="ＭＳ Ｐゴシック" charset="-128"/>
              </a:rPr>
              <a:t>Pelvicalyceal</a:t>
            </a:r>
            <a:r>
              <a:rPr lang="en-US" dirty="0" smtClean="0">
                <a:latin typeface="Arial" charset="0"/>
                <a:ea typeface="ＭＳ Ｐゴシック" charset="-128"/>
              </a:rPr>
              <a:t> system: collects </a:t>
            </a:r>
            <a:r>
              <a:rPr lang="en-US" dirty="0">
                <a:latin typeface="Arial" charset="0"/>
                <a:ea typeface="ＭＳ Ｐゴシック" charset="-128"/>
              </a:rPr>
              <a:t>urine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  <a:ea typeface="ＭＳ Ｐゴシック" charset="-128"/>
              </a:rPr>
              <a:t>Ureters: transport </a:t>
            </a:r>
            <a:r>
              <a:rPr lang="en-US" dirty="0">
                <a:latin typeface="Arial" charset="0"/>
                <a:ea typeface="ＭＳ Ｐゴシック" charset="-128"/>
              </a:rPr>
              <a:t>urine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  <a:ea typeface="ＭＳ Ｐゴシック" charset="-128"/>
              </a:rPr>
              <a:t>Bladder: stores </a:t>
            </a:r>
            <a:r>
              <a:rPr lang="en-US" dirty="0">
                <a:latin typeface="Arial" charset="0"/>
                <a:ea typeface="ＭＳ Ｐゴシック" charset="-128"/>
              </a:rPr>
              <a:t>urine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  <a:ea typeface="ＭＳ Ｐゴシック" charset="-128"/>
              </a:rPr>
              <a:t>Urethra: voids </a:t>
            </a:r>
            <a:r>
              <a:rPr lang="en-US" dirty="0">
                <a:latin typeface="Arial" charset="0"/>
                <a:ea typeface="ＭＳ Ｐゴシック" charset="-128"/>
              </a:rPr>
              <a:t>urine</a:t>
            </a:r>
          </a:p>
          <a:p>
            <a:pPr eaLnBrk="1" hangingPunct="1">
              <a:defRPr/>
            </a:pPr>
            <a:endParaRPr 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744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772400" cy="1143000"/>
          </a:xfrm>
        </p:spPr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Kidneys</a:t>
            </a:r>
          </a:p>
        </p:txBody>
      </p:sp>
      <p:pic>
        <p:nvPicPr>
          <p:cNvPr id="27651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1600200"/>
            <a:ext cx="6477000" cy="5180782"/>
          </a:xfrm>
          <a:ln w="1270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7435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76300" y="1524000"/>
            <a:ext cx="6057900" cy="762000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Attached to clavicles (collarbones)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600" smtClean="0">
              <a:ea typeface="ＭＳ Ｐゴシック" panose="020B0600070205080204" pitchFamily="34" charset="-128"/>
            </a:endParaRPr>
          </a:p>
        </p:txBody>
      </p:sp>
      <p:pic>
        <p:nvPicPr>
          <p:cNvPr id="18435" name="Picture 3" descr="Sternum and rib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38400"/>
            <a:ext cx="5842000" cy="381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CFA2F9-DC69-40B6-9632-196F2CD48526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000" smtClean="0"/>
          </a:p>
        </p:txBody>
      </p:sp>
      <p:sp>
        <p:nvSpPr>
          <p:cNvPr id="184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Axial Skeleton: Sternum and Ribs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Nephron with Glomerulus</a:t>
            </a:r>
          </a:p>
        </p:txBody>
      </p:sp>
      <p:pic>
        <p:nvPicPr>
          <p:cNvPr id="29699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199" y="1600200"/>
            <a:ext cx="3279422" cy="3200400"/>
          </a:xfrm>
          <a:ln w="12700">
            <a:solidFill>
              <a:srgbClr val="7F7F7F"/>
            </a:solidFill>
          </a:ln>
        </p:spPr>
      </p:pic>
      <p:pic>
        <p:nvPicPr>
          <p:cNvPr id="2970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00200"/>
            <a:ext cx="5257800" cy="484542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49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Glomerulus (Bowman’s capsule)</a:t>
            </a:r>
          </a:p>
        </p:txBody>
      </p:sp>
      <p:pic>
        <p:nvPicPr>
          <p:cNvPr id="2050" name="Picture 2" descr="http://41.media.tumblr.com/tumblr_lccmsblfP61qdtpx7o1_12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524000"/>
            <a:ext cx="6477000" cy="517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27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Ureters and Bladder</a:t>
            </a:r>
          </a:p>
        </p:txBody>
      </p:sp>
      <p:pic>
        <p:nvPicPr>
          <p:cNvPr id="3379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1546245"/>
            <a:ext cx="3685393" cy="2514600"/>
          </a:xfrm>
          <a:ln w="12700">
            <a:solidFill>
              <a:srgbClr val="7F7F7F"/>
            </a:solidFill>
          </a:ln>
        </p:spPr>
      </p:pic>
      <p:pic>
        <p:nvPicPr>
          <p:cNvPr id="3379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46245"/>
            <a:ext cx="3429000" cy="2514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13" y="4129548"/>
            <a:ext cx="3498287" cy="267802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129548"/>
            <a:ext cx="3276600" cy="267802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15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Urethra and Sphincters</a:t>
            </a:r>
          </a:p>
        </p:txBody>
      </p:sp>
      <p:pic>
        <p:nvPicPr>
          <p:cNvPr id="3584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65" y="1600200"/>
            <a:ext cx="4429203" cy="3962400"/>
          </a:xfrm>
          <a:ln w="12700">
            <a:solidFill>
              <a:srgbClr val="7F7F7F"/>
            </a:solidFill>
          </a:ln>
        </p:spPr>
      </p:pic>
      <p:pic>
        <p:nvPicPr>
          <p:cNvPr id="3584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844" y="1600200"/>
            <a:ext cx="4668033" cy="3962400"/>
          </a:xfrm>
          <a:prstGeom prst="rect">
            <a:avLst/>
          </a:prstGeom>
          <a:noFill/>
          <a:ln w="1270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846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Urinary System Words</a:t>
            </a:r>
          </a:p>
        </p:txBody>
      </p:sp>
      <p:pic>
        <p:nvPicPr>
          <p:cNvPr id="3789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45222"/>
            <a:ext cx="3962400" cy="257632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085322"/>
              </p:ext>
            </p:extLst>
          </p:nvPr>
        </p:nvGraphicFramePr>
        <p:xfrm>
          <a:off x="685800" y="1667331"/>
          <a:ext cx="39624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850"/>
                <a:gridCol w="2275550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 Word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Cali, </a:t>
                      </a:r>
                      <a:r>
                        <a:rPr lang="en-US" sz="1400" dirty="0" err="1" smtClean="0"/>
                        <a:t>Calic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Calyx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Glomerulo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Glomerulus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Litho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Stone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Nephro</a:t>
                      </a:r>
                      <a:r>
                        <a:rPr lang="en-US" sz="1400" dirty="0" smtClean="0"/>
                        <a:t>, Reno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Kidney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Pyelo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Renal Pelvis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Pyo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Vesico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Urinary Bladder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812819"/>
              </p:ext>
            </p:extLst>
          </p:nvPr>
        </p:nvGraphicFramePr>
        <p:xfrm>
          <a:off x="4726858" y="1667331"/>
          <a:ext cx="396240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2514600"/>
              </a:tblGrid>
              <a:tr h="3023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Abbreviation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Antidiuretic Hormone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AGN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Acute Glomerular Nephritis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ARF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Acute Renal Failure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Blood</a:t>
                      </a:r>
                      <a:r>
                        <a:rPr lang="en-US" sz="1400" baseline="0" dirty="0" smtClean="0"/>
                        <a:t> Urea Nitrogen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CRF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Chronic Renal Failure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Cysto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Chystoscopy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ESRD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End-Stage</a:t>
                      </a:r>
                      <a:r>
                        <a:rPr lang="en-US" sz="1400" baseline="0" dirty="0" smtClean="0"/>
                        <a:t> Renal Disease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ESWL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Extracorporeal Shock-Wave</a:t>
                      </a:r>
                      <a:r>
                        <a:rPr lang="en-US" sz="1400" baseline="0" dirty="0" smtClean="0"/>
                        <a:t> Lithotripsy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Retrograde Pyelogram</a:t>
                      </a:r>
                      <a:endParaRPr lang="en-US" sz="1400" dirty="0"/>
                    </a:p>
                  </a:txBody>
                  <a:tcPr/>
                </a:tc>
              </a:tr>
              <a:tr h="27486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Urinalysis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7597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600" smtClean="0">
                <a:ea typeface="ＭＳ Ｐゴシック" panose="020B0600070205080204" pitchFamily="34" charset="-128"/>
              </a:rPr>
              <a:t>More Urinary Tract System Words</a:t>
            </a:r>
          </a:p>
        </p:txBody>
      </p:sp>
      <p:pic>
        <p:nvPicPr>
          <p:cNvPr id="3994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612" y="1597819"/>
            <a:ext cx="2209800" cy="2209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984625"/>
            <a:ext cx="3148012" cy="27447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11931"/>
              </p:ext>
            </p:extLst>
          </p:nvPr>
        </p:nvGraphicFramePr>
        <p:xfrm>
          <a:off x="171425" y="1523201"/>
          <a:ext cx="6535226" cy="307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1826"/>
                <a:gridCol w="4343400"/>
              </a:tblGrid>
              <a:tr h="23697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Diagnosis/Treatment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36624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Cytoscopy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Viewing</a:t>
                      </a:r>
                      <a:r>
                        <a:rPr lang="en-US" sz="1400" baseline="0" dirty="0" smtClean="0"/>
                        <a:t> the interior of the bladder with cystoscope</a:t>
                      </a:r>
                      <a:endParaRPr lang="en-US" sz="1400" dirty="0"/>
                    </a:p>
                  </a:txBody>
                  <a:tcPr/>
                </a:tc>
              </a:tr>
              <a:tr h="3662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Intravenous Pyelogram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Inject</a:t>
                      </a:r>
                      <a:r>
                        <a:rPr lang="en-US" sz="1400" baseline="0" dirty="0" smtClean="0"/>
                        <a:t> contrast dye to view its passage through entire urinary tract</a:t>
                      </a:r>
                      <a:endParaRPr lang="en-US" sz="1400" dirty="0"/>
                    </a:p>
                  </a:txBody>
                  <a:tcPr/>
                </a:tc>
              </a:tr>
              <a:tr h="51704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Renal Scan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Like bone scan, is</a:t>
                      </a:r>
                      <a:r>
                        <a:rPr lang="en-US" sz="1400" baseline="0" dirty="0" smtClean="0"/>
                        <a:t> a nuclear test.  Inject a radioactive tracer which concentrates in kidney and diminishes as it leaves.</a:t>
                      </a:r>
                      <a:endParaRPr lang="en-US" sz="1400" dirty="0"/>
                    </a:p>
                  </a:txBody>
                  <a:tcPr/>
                </a:tc>
              </a:tr>
              <a:tr h="21543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Urinalysis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Physical, chemical,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microscopic</a:t>
                      </a:r>
                      <a:r>
                        <a:rPr lang="en-US" sz="1400" baseline="0" dirty="0" smtClean="0"/>
                        <a:t> urine exam. </a:t>
                      </a:r>
                      <a:endParaRPr lang="en-US" sz="1400" dirty="0"/>
                    </a:p>
                  </a:txBody>
                  <a:tcPr/>
                </a:tc>
              </a:tr>
              <a:tr h="21543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Urine Culture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Allow</a:t>
                      </a:r>
                      <a:r>
                        <a:rPr lang="en-US" sz="1400" baseline="0" dirty="0" smtClean="0"/>
                        <a:t> bacteria to grow in urine</a:t>
                      </a:r>
                      <a:endParaRPr lang="en-US" sz="1400" dirty="0"/>
                    </a:p>
                  </a:txBody>
                  <a:tcPr/>
                </a:tc>
              </a:tr>
              <a:tr h="36624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Peritoneal Dialysis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Removal</a:t>
                      </a:r>
                      <a:r>
                        <a:rPr lang="en-US" sz="1400" baseline="0" dirty="0" smtClean="0"/>
                        <a:t> of waste products from blood using a machine when kidneys cannot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9940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464" y="4537869"/>
            <a:ext cx="2678112" cy="2255838"/>
          </a:xfrm>
          <a:ln w="1270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9554237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Endocrine Gland System</a:t>
            </a:r>
          </a:p>
        </p:txBody>
      </p:sp>
      <p:pic>
        <p:nvPicPr>
          <p:cNvPr id="155651" name="Content Placeholder 3" descr="endocrine - raging hormone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9400" y="1828800"/>
            <a:ext cx="3644900" cy="3184525"/>
          </a:xfrm>
          <a:ln w="12700">
            <a:solidFill>
              <a:srgbClr val="7F7F7F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Endocrine System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10000" cy="4530725"/>
          </a:xfrm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en-US" b="1" dirty="0" smtClean="0"/>
              <a:t>Functions:</a:t>
            </a:r>
          </a:p>
          <a:p>
            <a:pPr>
              <a:spcBef>
                <a:spcPts val="1800"/>
              </a:spcBef>
              <a:buFont typeface="Wingdings" charset="2"/>
              <a:buChar char="n"/>
              <a:defRPr/>
            </a:pPr>
            <a:r>
              <a:rPr lang="en-US" sz="2400" dirty="0" smtClean="0"/>
              <a:t>Secrete hormones</a:t>
            </a:r>
          </a:p>
          <a:p>
            <a:pPr>
              <a:spcBef>
                <a:spcPts val="1800"/>
              </a:spcBef>
              <a:buFont typeface="Wingdings" charset="2"/>
              <a:buChar char="n"/>
              <a:defRPr/>
            </a:pPr>
            <a:r>
              <a:rPr lang="en-US" sz="2400" dirty="0" smtClean="0"/>
              <a:t>Regulate body functions</a:t>
            </a:r>
          </a:p>
          <a:p>
            <a:pPr lvl="1">
              <a:spcBef>
                <a:spcPts val="600"/>
              </a:spcBef>
              <a:buFont typeface="Wingdings" charset="2"/>
              <a:buChar char="n"/>
              <a:defRPr/>
            </a:pPr>
            <a:r>
              <a:rPr lang="en-US" sz="2000" dirty="0" smtClean="0"/>
              <a:t>Growth, metabolism</a:t>
            </a:r>
          </a:p>
          <a:p>
            <a:pPr lvl="1">
              <a:spcBef>
                <a:spcPts val="600"/>
              </a:spcBef>
              <a:buFont typeface="Wingdings" charset="2"/>
              <a:buChar char="n"/>
              <a:defRPr/>
            </a:pPr>
            <a:r>
              <a:rPr lang="en-US" sz="2000" dirty="0" smtClean="0"/>
              <a:t>Reproduction, behavior</a:t>
            </a:r>
          </a:p>
          <a:p>
            <a:pPr>
              <a:spcBef>
                <a:spcPts val="1800"/>
              </a:spcBef>
              <a:buFont typeface="Wingdings" charset="2"/>
              <a:buChar char="n"/>
              <a:defRPr/>
            </a:pPr>
            <a:r>
              <a:rPr lang="en-US" sz="2400" dirty="0" smtClean="0"/>
              <a:t>Bind with receptors</a:t>
            </a:r>
          </a:p>
        </p:txBody>
      </p:sp>
      <p:sp>
        <p:nvSpPr>
          <p:cNvPr id="157700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676400"/>
            <a:ext cx="4267200" cy="445452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smtClean="0">
                <a:ea typeface="ＭＳ Ｐゴシック" panose="020B0600070205080204" pitchFamily="34" charset="-128"/>
              </a:rPr>
              <a:t>	</a:t>
            </a:r>
            <a:endParaRPr lang="en-US" altLang="en-US" sz="1400" smtClean="0">
              <a:ea typeface="ＭＳ Ｐゴシック" panose="020B0600070205080204" pitchFamily="34" charset="-128"/>
            </a:endParaRPr>
          </a:p>
        </p:txBody>
      </p:sp>
      <p:pic>
        <p:nvPicPr>
          <p:cNvPr id="15770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400"/>
            <a:ext cx="3886200" cy="4648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87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dirty="0" smtClean="0">
                <a:ea typeface="ＭＳ Ｐゴシック" panose="020B0600070205080204" pitchFamily="34" charset="-128"/>
              </a:rPr>
              <a:t>Pineal, Hypothalamus, Pituitary</a:t>
            </a:r>
          </a:p>
        </p:txBody>
      </p:sp>
      <p:pic>
        <p:nvPicPr>
          <p:cNvPr id="15974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92" y="1676399"/>
            <a:ext cx="4431983" cy="443198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749" name="TextBox 2"/>
          <p:cNvSpPr txBox="1">
            <a:spLocks noChangeArrowheads="1"/>
          </p:cNvSpPr>
          <p:nvPr/>
        </p:nvSpPr>
        <p:spPr bwMode="auto">
          <a:xfrm>
            <a:off x="5257800" y="1676400"/>
            <a:ext cx="3581400" cy="443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85750" indent="-285750" eaLnBrk="1" hangingPunct="1">
              <a:spcBef>
                <a:spcPts val="1200"/>
              </a:spcBef>
              <a:buClrTx/>
              <a:buSzTx/>
            </a:pPr>
            <a:r>
              <a:rPr lang="en-US" altLang="en-US" sz="1800" b="1" dirty="0"/>
              <a:t>Pineal G</a:t>
            </a:r>
            <a:r>
              <a:rPr lang="en-US" altLang="en-US" sz="1800" b="1" dirty="0" smtClean="0"/>
              <a:t>land: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produces </a:t>
            </a:r>
            <a:r>
              <a:rPr lang="en-US" altLang="en-US" sz="1800" dirty="0" smtClean="0"/>
              <a:t>melatonin</a:t>
            </a:r>
            <a:r>
              <a:rPr lang="en-US" altLang="en-US" sz="1800" dirty="0"/>
              <a:t>.  Regulates </a:t>
            </a:r>
            <a:r>
              <a:rPr lang="en-US" altLang="en-US" sz="1800" dirty="0" smtClean="0"/>
              <a:t>the sleep-wake </a:t>
            </a:r>
            <a:r>
              <a:rPr lang="en-US" altLang="en-US" sz="1800" dirty="0"/>
              <a:t>cycle. Biological clock</a:t>
            </a:r>
            <a:r>
              <a:rPr lang="en-US" altLang="en-US" sz="1800" dirty="0" smtClean="0"/>
              <a:t>.</a:t>
            </a:r>
            <a:endParaRPr lang="en-US" altLang="en-US" sz="1800" dirty="0"/>
          </a:p>
          <a:p>
            <a:pPr marL="285750" indent="-285750" eaLnBrk="1" hangingPunct="1">
              <a:spcBef>
                <a:spcPts val="1200"/>
              </a:spcBef>
              <a:buClrTx/>
              <a:buSzTx/>
            </a:pPr>
            <a:r>
              <a:rPr lang="en-US" altLang="en-US" sz="1800" b="1" dirty="0" smtClean="0"/>
              <a:t>Hypothalamus</a:t>
            </a:r>
            <a:r>
              <a:rPr lang="en-US" altLang="en-US" sz="1800" dirty="0" smtClean="0"/>
              <a:t>: produces</a:t>
            </a:r>
            <a:r>
              <a:rPr lang="en-US" altLang="en-US" sz="1800" dirty="0"/>
              <a:t> </a:t>
            </a:r>
            <a:r>
              <a:rPr lang="en-US" altLang="en-US" sz="1800" dirty="0" smtClean="0"/>
              <a:t>Releasing </a:t>
            </a:r>
            <a:r>
              <a:rPr lang="en-US" altLang="en-US" sz="1800" dirty="0"/>
              <a:t>Hormones (RH).  Stimulates pituitary</a:t>
            </a:r>
            <a:r>
              <a:rPr lang="en-US" altLang="en-US" sz="1800" dirty="0" smtClean="0"/>
              <a:t>.</a:t>
            </a:r>
            <a:endParaRPr lang="en-US" altLang="en-US" sz="1800" dirty="0"/>
          </a:p>
          <a:p>
            <a:pPr marL="285750" indent="-285750" eaLnBrk="1" hangingPunct="1">
              <a:spcBef>
                <a:spcPts val="1200"/>
              </a:spcBef>
              <a:buClrTx/>
              <a:buSzTx/>
            </a:pPr>
            <a:r>
              <a:rPr lang="en-US" altLang="en-US" sz="1800" b="1" dirty="0" smtClean="0"/>
              <a:t>Infundibulum</a:t>
            </a:r>
            <a:r>
              <a:rPr lang="en-US" altLang="en-US" sz="1800" dirty="0"/>
              <a:t>: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transports RH to pituitary</a:t>
            </a:r>
            <a:r>
              <a:rPr lang="en-US" altLang="en-US" sz="1800" dirty="0" smtClean="0"/>
              <a:t>.</a:t>
            </a:r>
            <a:endParaRPr lang="en-US" altLang="en-US" sz="1800" dirty="0"/>
          </a:p>
          <a:p>
            <a:pPr marL="285750" indent="-285750" eaLnBrk="1" hangingPunct="1">
              <a:spcBef>
                <a:spcPts val="1200"/>
              </a:spcBef>
              <a:buClrTx/>
              <a:buSzTx/>
            </a:pPr>
            <a:r>
              <a:rPr lang="en-US" altLang="en-US" sz="1800" b="1" dirty="0" smtClean="0"/>
              <a:t>Pituitary</a:t>
            </a:r>
            <a:r>
              <a:rPr lang="en-US" altLang="en-US" sz="1800" b="1" dirty="0"/>
              <a:t>:</a:t>
            </a:r>
            <a:r>
              <a:rPr lang="en-US" altLang="en-US" sz="1800" b="1" dirty="0" smtClean="0"/>
              <a:t> </a:t>
            </a:r>
            <a:r>
              <a:rPr lang="en-US" altLang="en-US" sz="1800" dirty="0"/>
              <a:t>“Master </a:t>
            </a:r>
            <a:r>
              <a:rPr lang="en-US" altLang="en-US" sz="1800" dirty="0" smtClean="0"/>
              <a:t>Gland”</a:t>
            </a:r>
          </a:p>
          <a:p>
            <a:pPr marL="457200" eaLnBrk="1" hangingPunct="1">
              <a:spcBef>
                <a:spcPts val="0"/>
              </a:spcBef>
              <a:buClrTx/>
              <a:buSzTx/>
              <a:buNone/>
            </a:pPr>
            <a:r>
              <a:rPr lang="en-US" altLang="en-US" sz="1800" dirty="0" smtClean="0"/>
              <a:t>2 lobes: </a:t>
            </a:r>
          </a:p>
          <a:p>
            <a:pPr marL="457200" eaLnBrk="1" hangingPunct="1">
              <a:spcBef>
                <a:spcPts val="0"/>
              </a:spcBef>
              <a:buClrTx/>
              <a:buSzTx/>
              <a:buNone/>
            </a:pPr>
            <a:r>
              <a:rPr lang="en-US" altLang="en-US" sz="1800" dirty="0" smtClean="0"/>
              <a:t>Anterior (6 hormones) </a:t>
            </a:r>
            <a:r>
              <a:rPr lang="en-US" altLang="en-US" sz="1800" dirty="0"/>
              <a:t>and </a:t>
            </a:r>
            <a:r>
              <a:rPr lang="en-US" altLang="en-US" sz="1800" dirty="0" smtClean="0"/>
              <a:t>Posterior (2 hormones).</a:t>
            </a:r>
            <a:endParaRPr lang="en-US" altLang="en-US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88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>
                <a:ea typeface="ＭＳ Ｐゴシック" panose="020B0600070205080204" pitchFamily="34" charset="-128"/>
              </a:rPr>
              <a:t>Pituitary Hormones (8)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524000"/>
            <a:ext cx="8572500" cy="5334000"/>
          </a:xfrm>
        </p:spPr>
        <p:txBody>
          <a:bodyPr/>
          <a:lstStyle/>
          <a:p>
            <a:pPr marL="339725" indent="-339725" eaLnBrk="1" hangingPunct="1">
              <a:buFont typeface="Wingdings" charset="2"/>
              <a:buChar char="n"/>
              <a:defRPr/>
            </a:pPr>
            <a:r>
              <a:rPr lang="en-US" sz="2200" b="1" dirty="0" smtClean="0"/>
              <a:t>GH</a:t>
            </a:r>
            <a:r>
              <a:rPr lang="en-US" sz="2200" dirty="0" smtClean="0"/>
              <a:t>: growth hormone, stimulates growth of body tissues and helps handle nutrients and minerals</a:t>
            </a:r>
            <a:endParaRPr lang="en-US" sz="2200" dirty="0"/>
          </a:p>
          <a:p>
            <a:pPr marL="339725" indent="-339725" eaLnBrk="1" hangingPunct="1">
              <a:buFont typeface="Wingdings" charset="2"/>
              <a:buChar char="n"/>
              <a:defRPr/>
            </a:pPr>
            <a:r>
              <a:rPr lang="en-US" sz="2200" b="1" dirty="0" smtClean="0"/>
              <a:t>LH</a:t>
            </a:r>
            <a:r>
              <a:rPr lang="en-US" sz="2200" dirty="0" smtClean="0"/>
              <a:t>: luteinizing hormone, triggers ovulation and stimulates testosterone production</a:t>
            </a:r>
          </a:p>
          <a:p>
            <a:pPr marL="339725" indent="-339725" eaLnBrk="1" hangingPunct="1">
              <a:buFont typeface="Wingdings" charset="2"/>
              <a:buChar char="n"/>
              <a:defRPr/>
            </a:pPr>
            <a:r>
              <a:rPr lang="en-US" sz="2200" b="1" dirty="0" smtClean="0"/>
              <a:t>PRL</a:t>
            </a:r>
            <a:r>
              <a:rPr lang="en-US" sz="2200" dirty="0" smtClean="0"/>
              <a:t>: prolactin, activates milk production in breastfeeding women</a:t>
            </a:r>
          </a:p>
          <a:p>
            <a:pPr marL="339725" indent="-339725" eaLnBrk="1" hangingPunct="1">
              <a:buFont typeface="Wingdings" charset="2"/>
              <a:buChar char="n"/>
              <a:defRPr/>
            </a:pPr>
            <a:r>
              <a:rPr lang="en-US" sz="2200" b="1" dirty="0" smtClean="0"/>
              <a:t>TSH</a:t>
            </a:r>
            <a:r>
              <a:rPr lang="en-US" sz="2200" dirty="0" smtClean="0"/>
              <a:t>: thyrotropin, stimulates the thyroid to produce hormones that stimulate metabolism</a:t>
            </a:r>
          </a:p>
          <a:p>
            <a:pPr marL="339725" indent="-339725" eaLnBrk="1" hangingPunct="1">
              <a:buFont typeface="Wingdings" charset="2"/>
              <a:buChar char="n"/>
              <a:defRPr/>
            </a:pPr>
            <a:r>
              <a:rPr lang="en-US" sz="2200" b="1" dirty="0" smtClean="0"/>
              <a:t>FSH</a:t>
            </a:r>
            <a:r>
              <a:rPr lang="en-US" sz="2200" dirty="0" smtClean="0"/>
              <a:t>: follicle stimulating hormone, regulates puberty </a:t>
            </a:r>
          </a:p>
          <a:p>
            <a:pPr marL="339725" indent="-339725">
              <a:buClr>
                <a:srgbClr val="B2B2B2"/>
              </a:buClr>
              <a:buFont typeface="Wingdings" charset="2"/>
              <a:buChar char="n"/>
              <a:defRPr/>
            </a:pPr>
            <a:r>
              <a:rPr lang="en-US" sz="2200" b="1" dirty="0" smtClean="0"/>
              <a:t>Oxytocin</a:t>
            </a:r>
            <a:r>
              <a:rPr lang="en-US" sz="2200" dirty="0" smtClean="0"/>
              <a:t>: contracts uterus during childbirth, causes </a:t>
            </a:r>
            <a:r>
              <a:rPr lang="en-US" sz="2200" dirty="0"/>
              <a:t>milk </a:t>
            </a:r>
            <a:r>
              <a:rPr lang="en-US" sz="2200" dirty="0" smtClean="0"/>
              <a:t>ejection, also emotional effects impacting social behaviors</a:t>
            </a:r>
          </a:p>
          <a:p>
            <a:pPr marL="342900" lvl="1" indent="-342900">
              <a:buClr>
                <a:srgbClr val="B2B2B2"/>
              </a:buClr>
              <a:buSzPct val="90000"/>
              <a:buFont typeface="Wingdings" charset="2"/>
              <a:buChar char="n"/>
              <a:defRPr/>
            </a:pPr>
            <a:r>
              <a:rPr lang="en-US" sz="2200" b="1" dirty="0" smtClean="0"/>
              <a:t>ADH</a:t>
            </a:r>
            <a:r>
              <a:rPr lang="en-US" sz="2200" dirty="0" smtClean="0"/>
              <a:t>: antidiuretic hormone, retains water and constricts blood vessels</a:t>
            </a:r>
          </a:p>
          <a:p>
            <a:pPr marL="342900" lvl="1" indent="-342900">
              <a:buClr>
                <a:srgbClr val="B2B2B2"/>
              </a:buClr>
              <a:buSzPct val="90000"/>
              <a:buFont typeface="Wingdings" charset="2"/>
              <a:buChar char="n"/>
              <a:defRPr/>
            </a:pPr>
            <a:r>
              <a:rPr lang="en-US" sz="2200" b="1" dirty="0" smtClean="0"/>
              <a:t>ACTH</a:t>
            </a:r>
            <a:r>
              <a:rPr lang="en-US" sz="2200" dirty="0" smtClean="0"/>
              <a:t>: </a:t>
            </a:r>
            <a:r>
              <a:rPr lang="en-US" sz="2200" dirty="0" err="1" smtClean="0"/>
              <a:t>corticotropin</a:t>
            </a:r>
            <a:r>
              <a:rPr lang="en-US" sz="2200" dirty="0" smtClean="0"/>
              <a:t>, </a:t>
            </a:r>
            <a:r>
              <a:rPr lang="en-US" sz="2200" dirty="0"/>
              <a:t>s</a:t>
            </a:r>
            <a:r>
              <a:rPr lang="en-US" sz="2200" dirty="0" smtClean="0"/>
              <a:t>timulates </a:t>
            </a:r>
            <a:r>
              <a:rPr lang="en-US" sz="2200" dirty="0"/>
              <a:t>adrenal cortex to produce cortisol.  Aids in Stress and pain </a:t>
            </a:r>
            <a:r>
              <a:rPr lang="en-US" sz="2200" dirty="0" smtClean="0"/>
              <a:t>management</a:t>
            </a:r>
            <a:endParaRPr lang="en-US" sz="2000" dirty="0"/>
          </a:p>
          <a:p>
            <a:pPr marL="342900" lvl="1" indent="-342900">
              <a:buClr>
                <a:srgbClr val="B2B2B2"/>
              </a:buClr>
              <a:buSzPct val="90000"/>
              <a:buFont typeface="Wingdings" charset="2"/>
              <a:buChar char="n"/>
              <a:defRPr/>
            </a:pPr>
            <a:endParaRPr lang="en-US" sz="2000" dirty="0" smtClean="0"/>
          </a:p>
          <a:p>
            <a:pPr marL="342900" lvl="1" indent="-342900">
              <a:buClr>
                <a:srgbClr val="B2B2B2"/>
              </a:buClr>
              <a:buSzPct val="90000"/>
              <a:buFont typeface="Wingdings" charset="2"/>
              <a:buChar char="n"/>
              <a:defRPr/>
            </a:pPr>
            <a:endParaRPr lang="en-US" sz="2000" dirty="0"/>
          </a:p>
          <a:p>
            <a:pPr marL="533400" indent="-533400">
              <a:buFont typeface="Wingdings" charset="2"/>
              <a:buChar char="n"/>
              <a:defRPr/>
            </a:pPr>
            <a:endParaRPr lang="en-US" sz="2000" dirty="0"/>
          </a:p>
          <a:p>
            <a:pPr marL="533400" indent="-533400" eaLnBrk="1" hangingPunct="1">
              <a:buFont typeface="Wingdings" charset="2"/>
              <a:buChar char="n"/>
              <a:defRPr/>
            </a:pPr>
            <a:endParaRPr lang="en-US" sz="1800" dirty="0"/>
          </a:p>
          <a:p>
            <a:pPr marL="533400" indent="-533400" eaLnBrk="1" hangingPunct="1">
              <a:buFont typeface="Wingdings" charset="2"/>
              <a:buChar char="n"/>
              <a:defRPr/>
            </a:pPr>
            <a:endParaRPr lang="en-US" sz="1800" dirty="0" smtClean="0"/>
          </a:p>
          <a:p>
            <a:pPr marL="533400" indent="-533400" eaLnBrk="1" hangingPunct="1">
              <a:buFont typeface="Wingdings" charset="2"/>
              <a:buChar char="n"/>
              <a:defRPr/>
            </a:pPr>
            <a:endParaRPr lang="en-US" sz="2000" dirty="0" smtClean="0"/>
          </a:p>
          <a:p>
            <a:pPr marL="533400" indent="-533400" eaLnBrk="1" hangingPunct="1">
              <a:buFont typeface="Wingdings" charset="2"/>
              <a:buNone/>
              <a:defRPr/>
            </a:pPr>
            <a:r>
              <a:rPr lang="en-US" sz="2000" dirty="0" smtClean="0"/>
              <a:t> </a:t>
            </a:r>
            <a:endParaRPr lang="en-US" sz="1600" dirty="0" smtClean="0"/>
          </a:p>
          <a:p>
            <a:pPr marL="533400" indent="-533400" eaLnBrk="1" hangingPunct="1">
              <a:buFont typeface="Wingdings" charset="2"/>
              <a:buChar char="n"/>
              <a:defRPr/>
            </a:pPr>
            <a:endParaRPr lang="en-US" sz="2000" dirty="0" smtClean="0"/>
          </a:p>
        </p:txBody>
      </p:sp>
      <p:sp>
        <p:nvSpPr>
          <p:cNvPr id="161796" name="TextBox 1"/>
          <p:cNvSpPr txBox="1">
            <a:spLocks noChangeArrowheads="1"/>
          </p:cNvSpPr>
          <p:nvPr/>
        </p:nvSpPr>
        <p:spPr bwMode="auto">
          <a:xfrm>
            <a:off x="4648200" y="1676400"/>
            <a:ext cx="4038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33400" indent="-5334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3733800" y="250825"/>
            <a:ext cx="4800600" cy="1143000"/>
          </a:xfrm>
        </p:spPr>
        <p:txBody>
          <a:bodyPr/>
          <a:lstStyle/>
          <a:p>
            <a:r>
              <a:rPr lang="en-US" altLang="en-US" sz="3600" smtClean="0">
                <a:ea typeface="ＭＳ Ｐゴシック" panose="020B0600070205080204" pitchFamily="34" charset="-128"/>
              </a:rPr>
              <a:t>Appendicular Skeleton</a:t>
            </a:r>
          </a:p>
        </p:txBody>
      </p:sp>
      <p:pic>
        <p:nvPicPr>
          <p:cNvPr id="20483" name="Content Placeholder 4" descr="skeleton.appendicular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3708400" cy="6858000"/>
          </a:xfrm>
          <a:solidFill>
            <a:schemeClr val="bg1"/>
          </a:solidFill>
        </p:spPr>
      </p:pic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84CB1F-6E5E-4356-8721-E6B09A5B4148}" type="slidenum">
              <a:rPr lang="en-US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000" smtClean="0"/>
          </a:p>
        </p:txBody>
      </p:sp>
      <p:sp>
        <p:nvSpPr>
          <p:cNvPr id="20485" name="TextBox 2"/>
          <p:cNvSpPr txBox="1">
            <a:spLocks noChangeArrowheads="1"/>
          </p:cNvSpPr>
          <p:nvPr/>
        </p:nvSpPr>
        <p:spPr bwMode="auto">
          <a:xfrm>
            <a:off x="5029200" y="1600200"/>
            <a:ext cx="2819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/>
              <a:t>(126 Bones)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1143000"/>
          </a:xfrm>
        </p:spPr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Thyroid and Parathyroids</a:t>
            </a:r>
          </a:p>
        </p:txBody>
      </p:sp>
      <p:pic>
        <p:nvPicPr>
          <p:cNvPr id="163843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1656" y="1749980"/>
            <a:ext cx="4078944" cy="4038600"/>
          </a:xfrm>
          <a:ln w="12700">
            <a:solidFill>
              <a:srgbClr val="7F7F7F"/>
            </a:solidFill>
          </a:ln>
        </p:spPr>
      </p:pic>
      <p:sp>
        <p:nvSpPr>
          <p:cNvPr id="163844" name="TextBox 2"/>
          <p:cNvSpPr txBox="1">
            <a:spLocks noChangeArrowheads="1"/>
          </p:cNvSpPr>
          <p:nvPr/>
        </p:nvSpPr>
        <p:spPr bwMode="auto">
          <a:xfrm>
            <a:off x="4800601" y="1676400"/>
            <a:ext cx="3886200" cy="349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SzTx/>
            </a:pPr>
            <a:r>
              <a:rPr lang="en-US" altLang="en-US" sz="2000" b="1" dirty="0"/>
              <a:t>Thyroid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(3 hormones)</a:t>
            </a:r>
            <a:endParaRPr lang="en-US" altLang="en-US" sz="2000" dirty="0"/>
          </a:p>
          <a:p>
            <a:pPr marL="800100" lvl="1" indent="-342900" eaLnBrk="1" hangingPunct="1">
              <a:spcBef>
                <a:spcPct val="0"/>
              </a:spcBef>
              <a:buClrTx/>
              <a:buSzTx/>
            </a:pPr>
            <a:r>
              <a:rPr lang="en-US" altLang="en-US" sz="1600" b="1" dirty="0" smtClean="0"/>
              <a:t>T3</a:t>
            </a:r>
            <a:r>
              <a:rPr lang="en-US" altLang="en-US" sz="1600" dirty="0" smtClean="0"/>
              <a:t>: tri/</a:t>
            </a:r>
            <a:r>
              <a:rPr lang="en-US" altLang="en-US" sz="1600" dirty="0" err="1" smtClean="0"/>
              <a:t>iodo</a:t>
            </a:r>
            <a:r>
              <a:rPr lang="en-US" altLang="en-US" sz="1600" dirty="0" smtClean="0"/>
              <a:t>/</a:t>
            </a:r>
            <a:r>
              <a:rPr lang="en-US" altLang="en-US" sz="1600" dirty="0" err="1" smtClean="0"/>
              <a:t>thi</a:t>
            </a:r>
            <a:r>
              <a:rPr lang="en-US" altLang="en-US" sz="1600" dirty="0" smtClean="0"/>
              <a:t>/</a:t>
            </a:r>
            <a:r>
              <a:rPr lang="en-US" altLang="en-US" sz="1600" dirty="0" err="1" smtClean="0"/>
              <a:t>ro</a:t>
            </a:r>
            <a:r>
              <a:rPr lang="en-US" altLang="en-US" sz="1600" dirty="0" smtClean="0"/>
              <a:t>/</a:t>
            </a:r>
            <a:r>
              <a:rPr lang="en-US" altLang="en-US" sz="1600" dirty="0" err="1" smtClean="0"/>
              <a:t>nene</a:t>
            </a:r>
            <a:r>
              <a:rPr lang="en-US" altLang="en-US" sz="1600" dirty="0"/>
              <a:t>. </a:t>
            </a:r>
            <a:endParaRPr lang="en-US" altLang="en-US" sz="1600" dirty="0" smtClean="0"/>
          </a:p>
          <a:p>
            <a:pPr marL="800100" lvl="1" indent="-342900" eaLnBrk="1" hangingPunct="1">
              <a:spcBef>
                <a:spcPct val="0"/>
              </a:spcBef>
              <a:buClrTx/>
              <a:buSzTx/>
            </a:pPr>
            <a:r>
              <a:rPr lang="en-US" altLang="en-US" sz="1600" b="1" dirty="0" smtClean="0"/>
              <a:t>T4</a:t>
            </a:r>
            <a:r>
              <a:rPr lang="en-US" altLang="en-US" sz="1600" dirty="0" smtClean="0"/>
              <a:t>: thyroxine</a:t>
            </a:r>
            <a:endParaRPr lang="en-US" altLang="en-US" sz="1600" dirty="0"/>
          </a:p>
          <a:p>
            <a:pPr marL="800100" lvl="1" indent="-342900" eaLnBrk="1" hangingPunct="1">
              <a:spcBef>
                <a:spcPct val="0"/>
              </a:spcBef>
              <a:buClrTx/>
              <a:buSzTx/>
            </a:pPr>
            <a:r>
              <a:rPr lang="en-US" altLang="en-US" sz="1600" dirty="0" smtClean="0"/>
              <a:t>Work </a:t>
            </a:r>
            <a:r>
              <a:rPr lang="en-US" altLang="en-US" sz="1600" dirty="0"/>
              <a:t>together with </a:t>
            </a:r>
            <a:r>
              <a:rPr lang="en-US" altLang="en-US" sz="1600" dirty="0" smtClean="0"/>
              <a:t>iodine, control metabolism</a:t>
            </a:r>
          </a:p>
          <a:p>
            <a:pPr marL="800100" lvl="1" indent="-342900" eaLnBrk="1" hangingPunct="1">
              <a:spcBef>
                <a:spcPct val="0"/>
              </a:spcBef>
              <a:buClrTx/>
              <a:buSzTx/>
            </a:pPr>
            <a:r>
              <a:rPr lang="en-US" altLang="en-US" sz="1600" b="1" dirty="0" smtClean="0"/>
              <a:t>Calcitonin</a:t>
            </a:r>
            <a:r>
              <a:rPr lang="en-US" altLang="en-US" sz="1600" dirty="0" smtClean="0"/>
              <a:t>: decreases calcium level </a:t>
            </a:r>
            <a:r>
              <a:rPr lang="en-US" altLang="en-US" sz="1600" dirty="0"/>
              <a:t>in </a:t>
            </a:r>
            <a:r>
              <a:rPr lang="en-US" altLang="en-US" sz="1600" dirty="0" smtClean="0"/>
              <a:t>blood</a:t>
            </a:r>
            <a:endParaRPr lang="en-US" altLang="en-US" sz="2000" dirty="0"/>
          </a:p>
          <a:p>
            <a:pPr marL="342900" indent="-342900" eaLnBrk="1" hangingPunct="1">
              <a:spcBef>
                <a:spcPts val="1800"/>
              </a:spcBef>
              <a:buClrTx/>
              <a:buSzTx/>
            </a:pPr>
            <a:r>
              <a:rPr lang="en-US" altLang="en-US" sz="2000" b="1" dirty="0"/>
              <a:t>Parathyroid</a:t>
            </a:r>
            <a:r>
              <a:rPr lang="en-US" altLang="en-US" sz="2000" dirty="0"/>
              <a:t> (</a:t>
            </a:r>
            <a:r>
              <a:rPr lang="en-US" altLang="en-US" sz="2000" dirty="0" smtClean="0"/>
              <a:t>1 hormone)</a:t>
            </a:r>
            <a:endParaRPr lang="en-US" altLang="en-US" sz="2000" dirty="0"/>
          </a:p>
          <a:p>
            <a:pPr marL="800100" lvl="1" indent="-342900" eaLnBrk="1" hangingPunct="1">
              <a:spcBef>
                <a:spcPct val="0"/>
              </a:spcBef>
              <a:buClrTx/>
              <a:buSzTx/>
            </a:pPr>
            <a:r>
              <a:rPr lang="en-US" altLang="en-US" sz="1600" b="1" dirty="0" smtClean="0"/>
              <a:t>PTH</a:t>
            </a:r>
            <a:r>
              <a:rPr lang="en-US" altLang="en-US" sz="1600" dirty="0" smtClean="0"/>
              <a:t>: parathyroid hormone,     increases </a:t>
            </a:r>
            <a:r>
              <a:rPr lang="en-US" altLang="en-US" sz="1600" dirty="0"/>
              <a:t>calcium in blood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 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Pancreas</a:t>
            </a:r>
          </a:p>
        </p:txBody>
      </p:sp>
      <p:pic>
        <p:nvPicPr>
          <p:cNvPr id="165891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600199"/>
            <a:ext cx="4495800" cy="2965315"/>
          </a:xfrm>
          <a:ln w="12700">
            <a:solidFill>
              <a:srgbClr val="7F7F7F"/>
            </a:solidFill>
          </a:ln>
        </p:spPr>
      </p:pic>
      <p:sp>
        <p:nvSpPr>
          <p:cNvPr id="165892" name="TextBox 6"/>
          <p:cNvSpPr txBox="1">
            <a:spLocks noChangeArrowheads="1"/>
          </p:cNvSpPr>
          <p:nvPr/>
        </p:nvSpPr>
        <p:spPr bwMode="auto">
          <a:xfrm>
            <a:off x="838200" y="4581942"/>
            <a:ext cx="445346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 smtClean="0"/>
              <a:t>Pancreatic Islets:</a:t>
            </a:r>
            <a:endParaRPr lang="en-US" altLang="en-US" sz="2400" b="1" dirty="0"/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en-US" sz="1800" dirty="0"/>
              <a:t>Alpha Cells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en-US" sz="1800" dirty="0"/>
              <a:t>Beta Cells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en-US" sz="1800" dirty="0"/>
              <a:t>Delta Cells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Affect </a:t>
            </a:r>
            <a:r>
              <a:rPr lang="en-US" altLang="en-US" sz="1800" dirty="0" smtClean="0"/>
              <a:t>liver, blood, and the storage </a:t>
            </a:r>
            <a:r>
              <a:rPr lang="en-US" altLang="en-US" sz="1800" dirty="0"/>
              <a:t>and use of fat and carbohydrates</a:t>
            </a:r>
          </a:p>
        </p:txBody>
      </p:sp>
      <p:sp>
        <p:nvSpPr>
          <p:cNvPr id="165893" name="TextBox 7"/>
          <p:cNvSpPr txBox="1">
            <a:spLocks noChangeArrowheads="1"/>
          </p:cNvSpPr>
          <p:nvPr/>
        </p:nvSpPr>
        <p:spPr bwMode="auto">
          <a:xfrm>
            <a:off x="5486400" y="1600200"/>
            <a:ext cx="3276600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 sz="23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/>
              <a:t>Beta Cells: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en-US" sz="1800" dirty="0"/>
              <a:t>Secrete </a:t>
            </a:r>
            <a:r>
              <a:rPr lang="en-US" altLang="en-US" sz="1800" u="sng" dirty="0" smtClean="0"/>
              <a:t>insulin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en-US" sz="1800" dirty="0" smtClean="0"/>
              <a:t>Decreases </a:t>
            </a:r>
            <a:r>
              <a:rPr lang="en-US" altLang="en-US" sz="1800" dirty="0"/>
              <a:t>blood glucose </a:t>
            </a:r>
            <a:r>
              <a:rPr lang="en-US" altLang="en-US" sz="1800" dirty="0" smtClean="0"/>
              <a:t>level</a:t>
            </a:r>
          </a:p>
          <a:p>
            <a:pPr eaLnBrk="1" hangingPunct="1">
              <a:spcBef>
                <a:spcPts val="1200"/>
              </a:spcBef>
              <a:buClrTx/>
              <a:buSzTx/>
              <a:buFontTx/>
              <a:buNone/>
            </a:pPr>
            <a:r>
              <a:rPr lang="en-US" altLang="en-US" sz="2400" b="1" dirty="0" smtClean="0"/>
              <a:t>Delta </a:t>
            </a:r>
            <a:r>
              <a:rPr lang="en-US" altLang="en-US" sz="2400" b="1" dirty="0"/>
              <a:t>cells: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en-US" sz="1800" dirty="0"/>
              <a:t>Secrete </a:t>
            </a:r>
            <a:r>
              <a:rPr lang="en-US" altLang="en-US" sz="1800" u="sng" dirty="0" smtClean="0"/>
              <a:t>somatostatin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en-US" sz="1800" dirty="0" smtClean="0"/>
              <a:t>Inhibits </a:t>
            </a:r>
            <a:r>
              <a:rPr lang="en-US" altLang="en-US" sz="1800" dirty="0"/>
              <a:t>release of insulin </a:t>
            </a:r>
            <a:r>
              <a:rPr lang="en-US" altLang="en-US" sz="1800" dirty="0" smtClean="0"/>
              <a:t>and glucagon</a:t>
            </a:r>
            <a:endParaRPr lang="en-US" altLang="en-US" sz="2400" dirty="0"/>
          </a:p>
          <a:p>
            <a:pPr eaLnBrk="1" hangingPunct="1">
              <a:spcBef>
                <a:spcPts val="1200"/>
              </a:spcBef>
              <a:buClrTx/>
              <a:buSzTx/>
              <a:buFontTx/>
              <a:buNone/>
            </a:pPr>
            <a:r>
              <a:rPr lang="en-US" altLang="en-US" sz="2400" b="1" dirty="0"/>
              <a:t>Alpha Cells: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en-US" sz="1800" dirty="0"/>
              <a:t>Secrete </a:t>
            </a:r>
            <a:r>
              <a:rPr lang="en-US" altLang="en-US" sz="1800" u="sng" dirty="0" smtClean="0"/>
              <a:t>glucagon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</a:pPr>
            <a:r>
              <a:rPr lang="en-US" altLang="en-US" sz="1800" dirty="0" smtClean="0"/>
              <a:t>Increases </a:t>
            </a:r>
            <a:r>
              <a:rPr lang="en-US" altLang="en-US" sz="1800" dirty="0"/>
              <a:t>blood glucose levels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91</a:t>
            </a:fld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Adrenal Glands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3400" y="1524000"/>
            <a:ext cx="4648200" cy="5181600"/>
          </a:xfrm>
        </p:spPr>
        <p:txBody>
          <a:bodyPr/>
          <a:lstStyle/>
          <a:p>
            <a:pPr>
              <a:buFont typeface="Wingdings" charset="2"/>
              <a:buChar char="n"/>
              <a:defRPr/>
            </a:pPr>
            <a:r>
              <a:rPr lang="en-US" dirty="0" smtClean="0"/>
              <a:t>Adrenals composed of: 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dirty="0" smtClean="0"/>
              <a:t>Medulla</a:t>
            </a:r>
            <a:endParaRPr lang="en-US" dirty="0"/>
          </a:p>
          <a:p>
            <a:pPr lvl="1">
              <a:buFont typeface="Wingdings" charset="2"/>
              <a:buChar char="n"/>
              <a:defRPr/>
            </a:pPr>
            <a:r>
              <a:rPr lang="en-US" dirty="0" smtClean="0"/>
              <a:t>Adrenal Cortex</a:t>
            </a:r>
          </a:p>
          <a:p>
            <a:pPr>
              <a:buFont typeface="Wingdings" charset="2"/>
              <a:buChar char="n"/>
              <a:defRPr/>
            </a:pPr>
            <a:r>
              <a:rPr lang="en-US" dirty="0" smtClean="0"/>
              <a:t>Medulla: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400" dirty="0" smtClean="0"/>
              <a:t>Vital for life; maintains sympathetic nervous system</a:t>
            </a:r>
          </a:p>
          <a:p>
            <a:pPr lvl="1">
              <a:buFont typeface="Wingdings" charset="2"/>
              <a:buChar char="n"/>
              <a:defRPr/>
            </a:pPr>
            <a:r>
              <a:rPr lang="en-US" sz="2400" dirty="0" smtClean="0"/>
              <a:t>Secretes </a:t>
            </a:r>
            <a:r>
              <a:rPr lang="en-US" sz="2400" dirty="0" err="1" smtClean="0"/>
              <a:t>catecholemines</a:t>
            </a:r>
            <a:r>
              <a:rPr lang="en-US" sz="2400" dirty="0" smtClean="0"/>
              <a:t>: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sz="2000" dirty="0" err="1" smtClean="0"/>
              <a:t>Epinephrene</a:t>
            </a:r>
            <a:r>
              <a:rPr lang="en-US" sz="2000" dirty="0"/>
              <a:t> </a:t>
            </a:r>
            <a:r>
              <a:rPr lang="en-US" sz="2000" dirty="0" smtClean="0"/>
              <a:t>(Adrenaline)</a:t>
            </a:r>
          </a:p>
          <a:p>
            <a:pPr lvl="2">
              <a:buFont typeface="Wingdings" charset="2"/>
              <a:buChar char="n"/>
              <a:defRPr/>
            </a:pPr>
            <a:r>
              <a:rPr lang="en-US" sz="2000" dirty="0" err="1" smtClean="0"/>
              <a:t>Norepinephrene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16794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752600"/>
            <a:ext cx="3408680" cy="4648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92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Adrenal Cortex</a:t>
            </a:r>
          </a:p>
        </p:txBody>
      </p:sp>
      <p:sp>
        <p:nvSpPr>
          <p:cNvPr id="169987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7772400" cy="4530725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Produces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corticosteroid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hormones:</a:t>
            </a:r>
          </a:p>
          <a:p>
            <a:pPr lvl="1"/>
            <a:r>
              <a:rPr lang="en-US" altLang="en-US" b="1" dirty="0" smtClean="0">
                <a:ea typeface="ＭＳ Ｐゴシック" panose="020B0600070205080204" pitchFamily="34" charset="-128"/>
              </a:rPr>
              <a:t>Glucocorticoids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Cortisol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 hydrocortisone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Corticosterone</a:t>
            </a:r>
          </a:p>
          <a:p>
            <a:pPr lvl="1"/>
            <a:r>
              <a:rPr lang="en-US" altLang="en-US" b="1" dirty="0" err="1" smtClean="0">
                <a:ea typeface="ＭＳ Ｐゴシック" panose="020B0600070205080204" pitchFamily="34" charset="-128"/>
              </a:rPr>
              <a:t>Mineralcorticoids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Also called electrolytes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Regulate sodium and potassium</a:t>
            </a:r>
          </a:p>
          <a:p>
            <a:pPr lvl="2"/>
            <a:r>
              <a:rPr lang="en-US" altLang="en-US" b="1" dirty="0" smtClean="0">
                <a:ea typeface="ＭＳ Ｐゴシック" panose="020B0600070205080204" pitchFamily="34" charset="-128"/>
              </a:rPr>
              <a:t>Aldosterone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 main hormone</a:t>
            </a:r>
            <a:endParaRPr lang="en-US" altLang="en-US" u="sng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Sex hormones: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Small amounts  of 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estrogen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en-US" u="sng" dirty="0" smtClean="0">
                <a:ea typeface="ＭＳ Ｐゴシック" panose="020B0600070205080204" pitchFamily="34" charset="-128"/>
              </a:rPr>
              <a:t>androgens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69988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2282928"/>
            <a:ext cx="2276475" cy="310335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2D93F6-EE5C-4D3C-8A19-876E77F6261E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Endocrine System Words</a:t>
            </a:r>
          </a:p>
        </p:txBody>
      </p:sp>
      <p:pic>
        <p:nvPicPr>
          <p:cNvPr id="172037" name="Picture 5" descr="graves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5391150"/>
            <a:ext cx="2285998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94</a:t>
            </a:fld>
            <a:endParaRPr lang="en-US" alt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233689"/>
              </p:ext>
            </p:extLst>
          </p:nvPr>
        </p:nvGraphicFramePr>
        <p:xfrm>
          <a:off x="76200" y="1621277"/>
          <a:ext cx="2743200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Adeno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Adrenal</a:t>
                      </a:r>
                      <a:r>
                        <a:rPr lang="en-US" sz="1400" baseline="0" dirty="0" smtClean="0"/>
                        <a:t> Glands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Corti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Cortex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Crino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Secrete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Dipso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Thirst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Gonado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Sex Glands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Gluco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Glyco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Sugar, Sweet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Kali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Potassium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Lacto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Milk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Thyro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Tyroido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Thyroid</a:t>
                      </a:r>
                      <a:endParaRPr lang="en-US" sz="14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Toxico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Poisons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53681"/>
              </p:ext>
            </p:extLst>
          </p:nvPr>
        </p:nvGraphicFramePr>
        <p:xfrm>
          <a:off x="2895600" y="1625600"/>
          <a:ext cx="6172200" cy="183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4191000"/>
              </a:tblGrid>
              <a:tr h="2501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Pituitary</a:t>
                      </a:r>
                      <a:r>
                        <a:rPr lang="en-US" sz="1400" baseline="0" dirty="0" smtClean="0"/>
                        <a:t> P</a:t>
                      </a:r>
                      <a:r>
                        <a:rPr lang="en-US" sz="1400" dirty="0" smtClean="0"/>
                        <a:t>athologies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5253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Acromegaly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Enlargement and elongation of bones in face, jaw, and extremities; </a:t>
                      </a:r>
                      <a:r>
                        <a:rPr lang="en-US" sz="1200" baseline="0" dirty="0" err="1" smtClean="0"/>
                        <a:t>oversecretion</a:t>
                      </a:r>
                      <a:r>
                        <a:rPr lang="en-US" sz="1200" baseline="0" dirty="0" smtClean="0"/>
                        <a:t> of growth hormone after puberty</a:t>
                      </a:r>
                      <a:endParaRPr lang="en-US" sz="1200" dirty="0"/>
                    </a:p>
                  </a:txBody>
                  <a:tcPr/>
                </a:tc>
              </a:tr>
              <a:tr h="22516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Dwarfism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Growth</a:t>
                      </a:r>
                      <a:r>
                        <a:rPr lang="en-US" sz="1200" baseline="0" dirty="0" smtClean="0"/>
                        <a:t> retardation, not enough growth hormone</a:t>
                      </a:r>
                      <a:endParaRPr lang="en-US" sz="1200" dirty="0"/>
                    </a:p>
                  </a:txBody>
                  <a:tcPr/>
                </a:tc>
              </a:tr>
              <a:tr h="22516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Gigantism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Overgrowth of whole body</a:t>
                      </a:r>
                      <a:endParaRPr lang="en-US" sz="1200" dirty="0"/>
                    </a:p>
                  </a:txBody>
                  <a:tcPr/>
                </a:tc>
              </a:tr>
              <a:tr h="37527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Diabetes Insipidus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Rare;</a:t>
                      </a:r>
                      <a:r>
                        <a:rPr lang="en-US" sz="1200" baseline="0" dirty="0" smtClean="0"/>
                        <a:t> lack of antidiuretic hormone, causes excessive thirst, urine output, and sodium excretion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459018"/>
              </p:ext>
            </p:extLst>
          </p:nvPr>
        </p:nvGraphicFramePr>
        <p:xfrm>
          <a:off x="2895600" y="3665785"/>
          <a:ext cx="617220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893"/>
                <a:gridCol w="4238307"/>
              </a:tblGrid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Thyroid Pathologies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Goiter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Enlarged</a:t>
                      </a:r>
                      <a:r>
                        <a:rPr lang="en-US" sz="1200" baseline="0" dirty="0" smtClean="0"/>
                        <a:t> thyroid gland, lack of iodine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Grave’s Disease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Excessive secretion of thyroid</a:t>
                      </a:r>
                      <a:r>
                        <a:rPr lang="en-US" sz="1200" baseline="0" dirty="0" smtClean="0"/>
                        <a:t> hormones (hyperthyroidism).  Speeds up metabolism, causes bulging eyes.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Hypothyroidism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Shortage of thyroid hormones, sluggish metabolism</a:t>
                      </a:r>
                      <a:endParaRPr lang="en-US" sz="12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Thyrotoxicosis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Thyroid storm;</a:t>
                      </a:r>
                      <a:r>
                        <a:rPr lang="en-US" sz="1200" baseline="0" dirty="0" smtClean="0"/>
                        <a:t> acute, sometimes fatal overproduction of thyroid hormones.  Fever, delirium, high pulse rate.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296394"/>
              </p:ext>
            </p:extLst>
          </p:nvPr>
        </p:nvGraphicFramePr>
        <p:xfrm>
          <a:off x="2895601" y="5486400"/>
          <a:ext cx="61722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4"/>
                <a:gridCol w="3743956"/>
              </a:tblGrid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Parathyroid Pathologies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Hyperparathyroidism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Overactivity</a:t>
                      </a:r>
                      <a:r>
                        <a:rPr lang="en-US" sz="1200" dirty="0" smtClean="0"/>
                        <a:t> of </a:t>
                      </a:r>
                      <a:r>
                        <a:rPr lang="en-US" sz="1200" dirty="0" err="1" smtClean="0"/>
                        <a:t>parathyroids</a:t>
                      </a:r>
                      <a:r>
                        <a:rPr lang="en-US" sz="1200" dirty="0" smtClean="0"/>
                        <a:t>, causes</a:t>
                      </a:r>
                      <a:r>
                        <a:rPr lang="en-US" sz="1200" baseline="0" dirty="0" smtClean="0"/>
                        <a:t> high blood calcium</a:t>
                      </a:r>
                      <a:endParaRPr lang="en-US" sz="1200" dirty="0"/>
                    </a:p>
                  </a:txBody>
                  <a:tcPr/>
                </a:tc>
              </a:tr>
              <a:tr h="27256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Hypoparathyroidism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Underactivity</a:t>
                      </a:r>
                      <a:r>
                        <a:rPr lang="en-US" sz="1200" baseline="0" dirty="0" smtClean="0"/>
                        <a:t> of </a:t>
                      </a:r>
                      <a:r>
                        <a:rPr lang="en-US" sz="1200" baseline="0" dirty="0" err="1" smtClean="0"/>
                        <a:t>parathyroids</a:t>
                      </a:r>
                      <a:r>
                        <a:rPr lang="en-US" sz="1200" baseline="0" dirty="0" smtClean="0"/>
                        <a:t>, low blood calcium, muscle weakness, spasms.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 smtClean="0">
                <a:ea typeface="ＭＳ Ｐゴシック" panose="020B0600070205080204" pitchFamily="34" charset="-128"/>
              </a:rPr>
              <a:t>Endocrine System Words</a:t>
            </a:r>
          </a:p>
        </p:txBody>
      </p:sp>
      <p:pic>
        <p:nvPicPr>
          <p:cNvPr id="174085" name="Picture 4" descr="diabe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257800"/>
            <a:ext cx="1447800" cy="1447800"/>
          </a:xfrm>
          <a:prstGeom prst="rect">
            <a:avLst/>
          </a:prstGeom>
          <a:noFill/>
          <a:ln w="1270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47A7E5-20E1-4C11-8F5C-8A3146765D20}" type="slidenum">
              <a:rPr lang="en-US" altLang="en-US" smtClean="0"/>
              <a:pPr>
                <a:defRPr/>
              </a:pPr>
              <a:t>95</a:t>
            </a:fld>
            <a:endParaRPr lang="en-US" alt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76071"/>
              </p:ext>
            </p:extLst>
          </p:nvPr>
        </p:nvGraphicFramePr>
        <p:xfrm>
          <a:off x="38100" y="1600200"/>
          <a:ext cx="5773548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485"/>
                <a:gridCol w="3841063"/>
              </a:tblGrid>
              <a:tr h="144438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Adrenal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Pathologies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21664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Addison’s Disease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Life-threatening, failure of adrenal cortex to secrete</a:t>
                      </a:r>
                      <a:r>
                        <a:rPr lang="en-US" sz="1200" baseline="0" dirty="0" smtClean="0"/>
                        <a:t> hormones</a:t>
                      </a:r>
                      <a:endParaRPr lang="en-US" sz="1200" dirty="0"/>
                    </a:p>
                  </a:txBody>
                  <a:tcPr/>
                </a:tc>
              </a:tr>
              <a:tr h="21664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Cushing’s Syndrome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Excessive amount of cortisol</a:t>
                      </a:r>
                      <a:r>
                        <a:rPr lang="en-US" sz="1200" baseline="0" dirty="0" smtClean="0"/>
                        <a:t> in blood, caused by tumor, central obesity and “moon face” signs</a:t>
                      </a:r>
                      <a:endParaRPr lang="en-US" sz="1200" dirty="0"/>
                    </a:p>
                  </a:txBody>
                  <a:tcPr/>
                </a:tc>
              </a:tr>
              <a:tr h="21664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Pheocytochromatosis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Vascular tumor of adrenal</a:t>
                      </a:r>
                      <a:r>
                        <a:rPr lang="en-US" sz="1200" baseline="0" dirty="0" smtClean="0"/>
                        <a:t> medulla; flushing, sweating, hypertension, palpitations signs</a:t>
                      </a:r>
                      <a:endParaRPr lang="en-US" sz="1200" dirty="0"/>
                    </a:p>
                  </a:txBody>
                  <a:tcPr/>
                </a:tc>
              </a:tr>
              <a:tr h="216645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Virilism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Development of male sex</a:t>
                      </a:r>
                      <a:r>
                        <a:rPr lang="en-US" sz="1200" baseline="0" dirty="0" smtClean="0"/>
                        <a:t> characteristics in the female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32236"/>
              </p:ext>
            </p:extLst>
          </p:nvPr>
        </p:nvGraphicFramePr>
        <p:xfrm>
          <a:off x="17652" y="3730885"/>
          <a:ext cx="5793996" cy="3050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748"/>
                <a:gridCol w="4135248"/>
              </a:tblGrid>
              <a:tr h="38328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Pancreatic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Pathologies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47347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Diabetes Mellitus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Hyperglycemia, excessive thirst, increased eating, yet weight loss.  Epidemic – 8-10%</a:t>
                      </a:r>
                      <a:r>
                        <a:rPr lang="en-US" sz="1200" baseline="0" dirty="0" smtClean="0"/>
                        <a:t> of US.  Type 1 needs insulin, 2 can have oral meds.</a:t>
                      </a:r>
                      <a:endParaRPr lang="en-US" sz="1200" dirty="0"/>
                    </a:p>
                  </a:txBody>
                  <a:tcPr/>
                </a:tc>
              </a:tr>
              <a:tr h="33819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Diabetic Retinopathy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Disorders of retinal vessels</a:t>
                      </a:r>
                      <a:r>
                        <a:rPr lang="en-US" sz="1200" baseline="0" dirty="0" smtClean="0"/>
                        <a:t> after 8-10 years of diabetes.</a:t>
                      </a:r>
                      <a:endParaRPr lang="en-US" sz="1200" dirty="0"/>
                    </a:p>
                  </a:txBody>
                  <a:tcPr/>
                </a:tc>
              </a:tr>
              <a:tr h="20291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Gestational</a:t>
                      </a:r>
                      <a:r>
                        <a:rPr lang="en-US" sz="1200" baseline="0" dirty="0" smtClean="0"/>
                        <a:t> Diabetes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Develops during latter part of pregnancy</a:t>
                      </a:r>
                      <a:endParaRPr lang="en-US" sz="1200" dirty="0"/>
                    </a:p>
                  </a:txBody>
                  <a:tcPr/>
                </a:tc>
              </a:tr>
              <a:tr h="33819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Pancreatitis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Acute or chronic obstructive</a:t>
                      </a:r>
                      <a:r>
                        <a:rPr lang="en-US" sz="1200" baseline="0" dirty="0" smtClean="0"/>
                        <a:t> inflammation of pancreas, caused by alcohol abuse, malnutrition, or surgery</a:t>
                      </a:r>
                      <a:endParaRPr lang="en-US" sz="1200" dirty="0"/>
                    </a:p>
                  </a:txBody>
                  <a:tcPr/>
                </a:tc>
              </a:tr>
              <a:tr h="60875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Diabetic</a:t>
                      </a:r>
                      <a:r>
                        <a:rPr lang="en-US" sz="1200" baseline="0" dirty="0" smtClean="0"/>
                        <a:t> Ketoacidosis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Blood sugar too high.</a:t>
                      </a:r>
                      <a:r>
                        <a:rPr lang="en-US" sz="1200" baseline="0" dirty="0" smtClean="0"/>
                        <a:t>  If body cannot use glucose for energy, it will break down fats and proteins instead and produce ketones, which spill into urine. Leads to coma and death.  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162839"/>
              </p:ext>
            </p:extLst>
          </p:nvPr>
        </p:nvGraphicFramePr>
        <p:xfrm>
          <a:off x="5849748" y="1600200"/>
          <a:ext cx="3218052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193"/>
                <a:gridCol w="1804859"/>
              </a:tblGrid>
              <a:tr h="255424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Abbreviations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Definition</a:t>
                      </a:r>
                      <a:endParaRPr lang="en-US" sz="14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BMR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Basal Metabolic Rate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Diabetes Insipidus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DKA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Diabetic</a:t>
                      </a:r>
                      <a:r>
                        <a:rPr lang="en-US" sz="1200" baseline="0" dirty="0" smtClean="0"/>
                        <a:t> Ketoacidosis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Diabetes </a:t>
                      </a:r>
                      <a:r>
                        <a:rPr lang="en-US" sz="1200" dirty="0" err="1" smtClean="0"/>
                        <a:t>Mellitis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FBS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Fasting Blood</a:t>
                      </a:r>
                      <a:r>
                        <a:rPr lang="en-US" sz="1200" baseline="0" dirty="0" smtClean="0"/>
                        <a:t> Sugar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GTT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Glucose Tolerance</a:t>
                      </a:r>
                      <a:r>
                        <a:rPr lang="en-US" sz="1200" baseline="0" dirty="0" smtClean="0"/>
                        <a:t> Test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HgA1C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Hemoglobin A1C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IDDM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Insulin</a:t>
                      </a:r>
                      <a:r>
                        <a:rPr lang="en-US" sz="1200" baseline="0" dirty="0" smtClean="0"/>
                        <a:t> D</a:t>
                      </a:r>
                      <a:r>
                        <a:rPr lang="en-US" sz="1200" dirty="0" smtClean="0"/>
                        <a:t>ependent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NIDDM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Non-insulin Dependent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Radioactive Iodine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T3,</a:t>
                      </a:r>
                      <a:r>
                        <a:rPr lang="en-US" sz="1200" baseline="0" dirty="0" smtClean="0"/>
                        <a:t> T4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Thyroid Hormones</a:t>
                      </a:r>
                      <a:endParaRPr lang="en-US" sz="1200" dirty="0"/>
                    </a:p>
                  </a:txBody>
                  <a:tcPr/>
                </a:tc>
              </a:tr>
              <a:tr h="22988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TFT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Thyroid Function Test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086" name="Picture 5" descr="diabetes-mellitus-treatmen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100" y="5465762"/>
            <a:ext cx="1866900" cy="1392238"/>
          </a:xfrm>
          <a:prstGeom prst="rect">
            <a:avLst/>
          </a:prstGeom>
          <a:noFill/>
          <a:ln w="1270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Reproductive System</a:t>
            </a:r>
          </a:p>
        </p:txBody>
      </p:sp>
      <p:pic>
        <p:nvPicPr>
          <p:cNvPr id="62467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990" y="1752600"/>
            <a:ext cx="7838145" cy="4423768"/>
          </a:xfrm>
          <a:ln w="12700"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6932160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Female Reproductive System 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64515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325" y="1897222"/>
            <a:ext cx="4382275" cy="4119563"/>
          </a:xfrm>
          <a:ln w="12700">
            <a:solidFill>
              <a:srgbClr val="7F7F7F"/>
            </a:solidFill>
          </a:ln>
        </p:spPr>
      </p:pic>
      <p:pic>
        <p:nvPicPr>
          <p:cNvPr id="64516" name="Picture 4" descr="brea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897221"/>
            <a:ext cx="4634508" cy="4119563"/>
          </a:xfrm>
          <a:prstGeom prst="rect">
            <a:avLst/>
          </a:prstGeom>
          <a:noFill/>
          <a:ln w="12700">
            <a:solidFill>
              <a:srgbClr val="7F7F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1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Ovaries, female reproduction</a:t>
            </a:r>
          </a:p>
        </p:txBody>
      </p:sp>
      <p:pic>
        <p:nvPicPr>
          <p:cNvPr id="66563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06" y="1524000"/>
            <a:ext cx="4489450" cy="2740335"/>
          </a:xfrm>
          <a:ln w="12700">
            <a:solidFill>
              <a:srgbClr val="7F7F7F"/>
            </a:solidFill>
          </a:ln>
        </p:spPr>
      </p:pic>
      <p:pic>
        <p:nvPicPr>
          <p:cNvPr id="6656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89" y="3556856"/>
            <a:ext cx="4475111" cy="323682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07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mtClean="0">
                <a:ea typeface="ＭＳ Ｐゴシック" panose="020B0600070205080204" pitchFamily="34" charset="-128"/>
              </a:rPr>
              <a:t>Female Reproductive Words</a:t>
            </a:r>
          </a:p>
        </p:txBody>
      </p:sp>
      <p:sp>
        <p:nvSpPr>
          <p:cNvPr id="68612" name="Content Placeholder 4"/>
          <p:cNvSpPr>
            <a:spLocks noGrp="1"/>
          </p:cNvSpPr>
          <p:nvPr>
            <p:ph sz="half" idx="2"/>
          </p:nvPr>
        </p:nvSpPr>
        <p:spPr>
          <a:xfrm>
            <a:off x="3463279" y="1600200"/>
            <a:ext cx="2971800" cy="1676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 b="1" dirty="0" smtClean="0">
                <a:ea typeface="ＭＳ Ｐゴシック" panose="020B0600070205080204" pitchFamily="34" charset="-128"/>
              </a:rPr>
              <a:t>Birth Control Methods</a:t>
            </a:r>
          </a:p>
          <a:p>
            <a:r>
              <a:rPr lang="en-US" altLang="en-US" sz="1600" dirty="0" smtClean="0">
                <a:ea typeface="ＭＳ Ｐゴシック" panose="020B0600070205080204" pitchFamily="34" charset="-128"/>
              </a:rPr>
              <a:t>Drugs</a:t>
            </a:r>
            <a:endParaRPr lang="en-US" altLang="en-US" sz="1600" dirty="0" smtClean="0">
              <a:ea typeface="ＭＳ Ｐゴシック" panose="020B0600070205080204" pitchFamily="34" charset="-128"/>
            </a:endParaRPr>
          </a:p>
          <a:p>
            <a:r>
              <a:rPr lang="en-US" altLang="en-US" sz="1600" dirty="0" smtClean="0">
                <a:ea typeface="ＭＳ Ｐゴシック" panose="020B0600070205080204" pitchFamily="34" charset="-128"/>
              </a:rPr>
              <a:t>Barriers</a:t>
            </a:r>
          </a:p>
          <a:p>
            <a:r>
              <a:rPr lang="en-US" altLang="en-US" sz="1600" dirty="0" smtClean="0">
                <a:ea typeface="ＭＳ Ｐゴシック" panose="020B0600070205080204" pitchFamily="34" charset="-128"/>
              </a:rPr>
              <a:t>Intrauterine 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device</a:t>
            </a:r>
          </a:p>
          <a:p>
            <a:r>
              <a:rPr lang="en-US" altLang="en-US" sz="1600" dirty="0" smtClean="0">
                <a:ea typeface="ＭＳ Ｐゴシック" panose="020B0600070205080204" pitchFamily="34" charset="-128"/>
              </a:rPr>
              <a:t>Tubal 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ligation</a:t>
            </a:r>
          </a:p>
          <a:p>
            <a:endParaRPr lang="en-US" altLang="en-US" sz="16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861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981200"/>
            <a:ext cx="2971800" cy="19812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179" y="4069080"/>
            <a:ext cx="4043268" cy="263810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530555"/>
              </p:ext>
            </p:extLst>
          </p:nvPr>
        </p:nvGraphicFramePr>
        <p:xfrm>
          <a:off x="685800" y="1600200"/>
          <a:ext cx="2667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1219200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Root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Cervico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Neck, Cervix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Colpo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Vagino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Vagina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Gyneco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Woman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Hystero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Metrio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Uterus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Mammo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Masto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Breast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Meno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Menstruation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Utero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Uterus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486642"/>
              </p:ext>
            </p:extLst>
          </p:nvPr>
        </p:nvGraphicFramePr>
        <p:xfrm>
          <a:off x="685800" y="4238308"/>
          <a:ext cx="4191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434"/>
                <a:gridCol w="2688566"/>
              </a:tblGrid>
              <a:tr h="1817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Abbreviation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Definition</a:t>
                      </a:r>
                      <a:endParaRPr lang="en-US" sz="16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Abortion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CIS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Carcinoma in Situ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Cervix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D&amp;C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Dilation &amp; </a:t>
                      </a:r>
                      <a:r>
                        <a:rPr lang="en-US" sz="1400" dirty="0" err="1" smtClean="0"/>
                        <a:t>Curretage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ERT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Estrogen Replacement</a:t>
                      </a:r>
                      <a:r>
                        <a:rPr lang="en-US" sz="1400" baseline="0" dirty="0" smtClean="0"/>
                        <a:t> Therapy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IUD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Intrauterine</a:t>
                      </a:r>
                      <a:r>
                        <a:rPr lang="en-US" sz="1400" baseline="0" dirty="0" smtClean="0"/>
                        <a:t> Device</a:t>
                      </a:r>
                      <a:endParaRPr lang="en-US" sz="1400" dirty="0"/>
                    </a:p>
                  </a:txBody>
                  <a:tcPr/>
                </a:tc>
              </a:tr>
              <a:tr h="1635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Papanicolau</a:t>
                      </a:r>
                      <a:r>
                        <a:rPr lang="en-US" sz="1400" baseline="0" dirty="0" smtClean="0"/>
                        <a:t> Smear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383832"/>
      </p:ext>
    </p:extLst>
  </p:cSld>
  <p:clrMapOvr>
    <a:masterClrMapping/>
  </p:clrMapOvr>
</p:sld>
</file>

<file path=ppt/theme/theme1.xml><?xml version="1.0" encoding="utf-8"?>
<a:theme xmlns:a="http://schemas.openxmlformats.org/drawingml/2006/main" name="Layers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Layers</Template>
  <TotalTime>21817</TotalTime>
  <Words>4522</Words>
  <Application>Microsoft Office PowerPoint</Application>
  <PresentationFormat>On-screen Show (4:3)</PresentationFormat>
  <Paragraphs>1814</Paragraphs>
  <Slides>113</Slides>
  <Notes>110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8" baseType="lpstr">
      <vt:lpstr>ＭＳ Ｐゴシック</vt:lpstr>
      <vt:lpstr>Arial</vt:lpstr>
      <vt:lpstr>Times New Roman</vt:lpstr>
      <vt:lpstr>Wingdings</vt:lpstr>
      <vt:lpstr>Layers</vt:lpstr>
      <vt:lpstr>Body Systems</vt:lpstr>
      <vt:lpstr>List of Systems</vt:lpstr>
      <vt:lpstr>Skeletal System: ‘Dem Bones</vt:lpstr>
      <vt:lpstr>Skeletal System</vt:lpstr>
      <vt:lpstr>More about Bones</vt:lpstr>
      <vt:lpstr>Bone Markings and Processes</vt:lpstr>
      <vt:lpstr>Axial Skeleton: Skull and Spine</vt:lpstr>
      <vt:lpstr>Axial Skeleton: Sternum and Ribs</vt:lpstr>
      <vt:lpstr>Appendicular Skeleton</vt:lpstr>
      <vt:lpstr>Arms and Legs</vt:lpstr>
      <vt:lpstr>Hands and Feet</vt:lpstr>
      <vt:lpstr>Joints</vt:lpstr>
      <vt:lpstr>Roots &amp; Abbreviations</vt:lpstr>
      <vt:lpstr>Pathologies</vt:lpstr>
      <vt:lpstr>Muscular System</vt:lpstr>
      <vt:lpstr>How Many Muscles?</vt:lpstr>
      <vt:lpstr>Muscular System</vt:lpstr>
      <vt:lpstr>More about Muscles</vt:lpstr>
      <vt:lpstr>Skeletal Muscles</vt:lpstr>
      <vt:lpstr>Muscle Movement</vt:lpstr>
      <vt:lpstr>Muscular System - Words</vt:lpstr>
      <vt:lpstr>          Circulatory System</vt:lpstr>
      <vt:lpstr>Heart Structure and Electrical System</vt:lpstr>
      <vt:lpstr>Heart Valves</vt:lpstr>
      <vt:lpstr>Cardiovascular System</vt:lpstr>
      <vt:lpstr>Arteries and Veins</vt:lpstr>
      <vt:lpstr>Cardiac Cycle: One Heartbeat</vt:lpstr>
      <vt:lpstr>Cardiovascular System Words</vt:lpstr>
      <vt:lpstr>More Cardiovascular System Words</vt:lpstr>
      <vt:lpstr>Blood, Immune, &amp; Lymphatic Systems</vt:lpstr>
      <vt:lpstr>Blood</vt:lpstr>
      <vt:lpstr>Blood Types and Clotting</vt:lpstr>
      <vt:lpstr>Blood Words</vt:lpstr>
      <vt:lpstr>More Blood Words</vt:lpstr>
      <vt:lpstr>Lymphatic System</vt:lpstr>
      <vt:lpstr>Lymph Nodes (Glands)</vt:lpstr>
      <vt:lpstr>Lymphatic Words</vt:lpstr>
      <vt:lpstr>More Lymphatic Words</vt:lpstr>
      <vt:lpstr>Gastrointestinal System</vt:lpstr>
      <vt:lpstr>Gastrointestinal (or Digestive) System </vt:lpstr>
      <vt:lpstr>Mouth or Oral Cavity</vt:lpstr>
      <vt:lpstr>Pharynx, Esophagus, Stomach</vt:lpstr>
      <vt:lpstr>Liver, Gallbladder, Biliary System</vt:lpstr>
      <vt:lpstr>Pancreas</vt:lpstr>
      <vt:lpstr>Lower Gastrintestinal Tract</vt:lpstr>
      <vt:lpstr>Intestines, Rectum, Anus</vt:lpstr>
      <vt:lpstr>Digestive System Words</vt:lpstr>
      <vt:lpstr>More Digestive System Words</vt:lpstr>
      <vt:lpstr>Respiratory System</vt:lpstr>
      <vt:lpstr>Respiratory System</vt:lpstr>
      <vt:lpstr>Breathing</vt:lpstr>
      <vt:lpstr>Respiratory Tracts</vt:lpstr>
      <vt:lpstr>      Nose and Pharynx</vt:lpstr>
      <vt:lpstr>Larynx and Vocal Cords</vt:lpstr>
      <vt:lpstr>Lungs</vt:lpstr>
      <vt:lpstr>Trachea and Bronchi</vt:lpstr>
      <vt:lpstr>Respiratory Words</vt:lpstr>
      <vt:lpstr>More Respiratory Words</vt:lpstr>
      <vt:lpstr>Nervous System</vt:lpstr>
      <vt:lpstr>Nervous System</vt:lpstr>
      <vt:lpstr>Meninges </vt:lpstr>
      <vt:lpstr>Brain</vt:lpstr>
      <vt:lpstr>Spinal Cord and Spinal Nerves</vt:lpstr>
      <vt:lpstr>Nervous System Functions</vt:lpstr>
      <vt:lpstr>Neurons (Nerves Cells)</vt:lpstr>
      <vt:lpstr>Nervous System Words</vt:lpstr>
      <vt:lpstr>More Nervous System Words</vt:lpstr>
      <vt:lpstr>More Nervous System Words</vt:lpstr>
      <vt:lpstr>Sensory System</vt:lpstr>
      <vt:lpstr>Sensory System</vt:lpstr>
      <vt:lpstr>Vision</vt:lpstr>
      <vt:lpstr>Hearing</vt:lpstr>
      <vt:lpstr>Sense of Smell</vt:lpstr>
      <vt:lpstr>Sense of Taste</vt:lpstr>
      <vt:lpstr>Touch and Pressure</vt:lpstr>
      <vt:lpstr>Sensory System Words</vt:lpstr>
      <vt:lpstr>Urinary System</vt:lpstr>
      <vt:lpstr>Urinary System and Body Fluids</vt:lpstr>
      <vt:lpstr>Kidneys</vt:lpstr>
      <vt:lpstr>Nephron with Glomerulus</vt:lpstr>
      <vt:lpstr>Glomerulus (Bowman’s capsule)</vt:lpstr>
      <vt:lpstr>Ureters and Bladder</vt:lpstr>
      <vt:lpstr>Urethra and Sphincters</vt:lpstr>
      <vt:lpstr>Urinary System Words</vt:lpstr>
      <vt:lpstr>More Urinary Tract System Words</vt:lpstr>
      <vt:lpstr>Endocrine Gland System</vt:lpstr>
      <vt:lpstr>Endocrine System</vt:lpstr>
      <vt:lpstr>Pineal, Hypothalamus, Pituitary</vt:lpstr>
      <vt:lpstr>Pituitary Hormones (8)</vt:lpstr>
      <vt:lpstr>Thyroid and Parathyroids</vt:lpstr>
      <vt:lpstr>Pancreas</vt:lpstr>
      <vt:lpstr>Adrenal Glands</vt:lpstr>
      <vt:lpstr>Adrenal Cortex</vt:lpstr>
      <vt:lpstr>Endocrine System Words</vt:lpstr>
      <vt:lpstr>Endocrine System Words</vt:lpstr>
      <vt:lpstr>Reproductive System</vt:lpstr>
      <vt:lpstr>Female Reproductive System  </vt:lpstr>
      <vt:lpstr>Ovaries, female reproduction</vt:lpstr>
      <vt:lpstr>Female Reproductive Words</vt:lpstr>
      <vt:lpstr>Male Reproduction System</vt:lpstr>
      <vt:lpstr>Testes, Prostate, Sperm</vt:lpstr>
      <vt:lpstr>Male Reproductive Words</vt:lpstr>
      <vt:lpstr>Fertilization</vt:lpstr>
      <vt:lpstr>Conception to Implantation</vt:lpstr>
      <vt:lpstr>Embryo to Fetus</vt:lpstr>
      <vt:lpstr>Pregnancy and Birth</vt:lpstr>
      <vt:lpstr>Immune System</vt:lpstr>
      <vt:lpstr>Immune System Function</vt:lpstr>
      <vt:lpstr>Integumentary System</vt:lpstr>
      <vt:lpstr>Integumentary System</vt:lpstr>
      <vt:lpstr>Skin Structure</vt:lpstr>
      <vt:lpstr>Skin Words –Roots &amp; Abbrev.</vt:lpstr>
      <vt:lpstr>Common Skin Words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Literacy:  Practical Tools for Improving Communication</dc:title>
  <dc:creator>Ansell, Maggie</dc:creator>
  <cp:lastModifiedBy>Ansell, Maggie</cp:lastModifiedBy>
  <cp:revision>647</cp:revision>
  <cp:lastPrinted>2013-07-10T14:35:30Z</cp:lastPrinted>
  <dcterms:created xsi:type="dcterms:W3CDTF">2005-08-18T19:52:14Z</dcterms:created>
  <dcterms:modified xsi:type="dcterms:W3CDTF">2015-11-17T23:43:58Z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3</vt:i4>
  </property>
</Properties>
</file>